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6200"/>
    <a:srgbClr val="EE8944"/>
    <a:srgbClr val="F57745"/>
    <a:srgbClr val="FF7575"/>
    <a:srgbClr val="F7C7A7"/>
    <a:srgbClr val="615B5B"/>
    <a:srgbClr val="8AE693"/>
    <a:srgbClr val="AAC5FC"/>
    <a:srgbClr val="BBDCF1"/>
    <a:srgbClr val="B3F0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80" d="100"/>
          <a:sy n="80" d="100"/>
        </p:scale>
        <p:origin x="1819" y="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napinfo.ru/services/ostatochnaya-stoimost-na-avtomobili-i-spetsialnuyu-tehniku/prognoz-ostatochnoj-stoimosti-avtomobiley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/>
              <a:t>Лидеры по сохранности остаточной стоимости среди </a:t>
            </a:r>
            <a:r>
              <a:rPr lang="en-US" sz="1400" dirty="0"/>
              <a:t>LCV</a:t>
            </a:r>
            <a:endParaRPr lang="ru-RU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1189428" y="739194"/>
            <a:ext cx="7670799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spcAft>
                <a:spcPts val="600"/>
              </a:spcAft>
            </a:pPr>
            <a:r>
              <a:rPr lang="ru-RU" sz="1100" dirty="0"/>
              <a:t>Маркетинговое агентство </a:t>
            </a:r>
            <a:r>
              <a:rPr lang="en-US" sz="1100" dirty="0"/>
              <a:t>Russian Automotive Market Research </a:t>
            </a:r>
            <a:r>
              <a:rPr lang="ru-RU" sz="1100" dirty="0"/>
              <a:t>по итогам 4 квартала 2021 г. обновило отчет </a:t>
            </a:r>
            <a:r>
              <a:rPr lang="ru-RU" sz="1100" dirty="0">
                <a:hlinkClick r:id="rId2"/>
              </a:rPr>
              <a:t>«Прогноз остаточной стоимости </a:t>
            </a:r>
            <a:r>
              <a:rPr lang="en-US" sz="1100" dirty="0">
                <a:hlinkClick r:id="rId2"/>
              </a:rPr>
              <a:t>LCV</a:t>
            </a:r>
            <a:r>
              <a:rPr lang="ru-RU" sz="1100" dirty="0">
                <a:hlinkClick r:id="rId2"/>
              </a:rPr>
              <a:t>»</a:t>
            </a:r>
            <a:r>
              <a:rPr lang="ru-RU" sz="1100" dirty="0"/>
              <a:t>. </a:t>
            </a:r>
            <a:endParaRPr lang="ru-RU" sz="1100" dirty="0">
              <a:solidFill>
                <a:srgbClr val="FF0000"/>
              </a:solidFill>
            </a:endParaRPr>
          </a:p>
          <a:p>
            <a:pPr algn="just" fontAlgn="t">
              <a:spcAft>
                <a:spcPts val="600"/>
              </a:spcAft>
            </a:pPr>
            <a:r>
              <a:rPr lang="ru-RU" sz="1100" dirty="0"/>
              <a:t>Согласно прогнозу </a:t>
            </a:r>
            <a:r>
              <a:rPr lang="en-US" sz="1100" dirty="0"/>
              <a:t>RAMR, </a:t>
            </a:r>
            <a:r>
              <a:rPr lang="ru-RU" sz="1100" dirty="0"/>
              <a:t>среди представленных на графике фургонов </a:t>
            </a:r>
            <a:r>
              <a:rPr lang="en-US" sz="1100" dirty="0"/>
              <a:t>LCV </a:t>
            </a:r>
            <a:r>
              <a:rPr lang="ru-RU" sz="1100" dirty="0"/>
              <a:t>лидером по сохранности остаточной стоимости через </a:t>
            </a:r>
            <a:r>
              <a:rPr lang="en-US" sz="1100" dirty="0"/>
              <a:t>3 </a:t>
            </a:r>
            <a:r>
              <a:rPr lang="ru-RU" sz="1100" dirty="0"/>
              <a:t>года эксплуатации станет </a:t>
            </a:r>
            <a:r>
              <a:rPr lang="en-US" sz="1100" dirty="0"/>
              <a:t>FIAT DUCATO</a:t>
            </a:r>
            <a:r>
              <a:rPr lang="ru-RU" sz="1100" dirty="0"/>
              <a:t>, который сохранит 84,7% от своей первоначальной стоимости.</a:t>
            </a:r>
          </a:p>
          <a:p>
            <a:pPr algn="just" fontAlgn="t">
              <a:spcAft>
                <a:spcPts val="600"/>
              </a:spcAft>
            </a:pPr>
            <a:r>
              <a:rPr lang="ru-RU" sz="1100" dirty="0"/>
              <a:t>Через 5 лет эксплуатации лидером по сохранности остаточной стоимости станет </a:t>
            </a:r>
            <a:r>
              <a:rPr lang="en-US" sz="1100" dirty="0"/>
              <a:t>PEUGEOT BOXER</a:t>
            </a:r>
            <a:r>
              <a:rPr lang="ru-RU" sz="1100" dirty="0"/>
              <a:t> с результатом 77,5</a:t>
            </a:r>
            <a:r>
              <a:rPr lang="ru-RU" sz="1100" dirty="0" smtClean="0"/>
              <a:t>%.</a:t>
            </a:r>
            <a:endParaRPr lang="ru-RU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2111507" y="2285771"/>
            <a:ext cx="58266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/>
              <a:t>Прогноз остаточной стоимости, 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C26F55-F1BA-4445-A9FB-A7D824AF7D5F}"/>
              </a:ext>
            </a:extLst>
          </p:cNvPr>
          <p:cNvSpPr txBox="1"/>
          <p:nvPr/>
        </p:nvSpPr>
        <p:spPr>
          <a:xfrm>
            <a:off x="5625547" y="6226652"/>
            <a:ext cx="318996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r">
              <a:spcBef>
                <a:spcPts val="600"/>
              </a:spcBef>
              <a:spcAft>
                <a:spcPts val="600"/>
              </a:spcAft>
            </a:pPr>
            <a:r>
              <a:rPr lang="ru-RU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Источник</a:t>
            </a:r>
            <a:r>
              <a:rPr lang="en-US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Russian Automotive Market Research</a:t>
            </a:r>
            <a:endParaRPr lang="ru-RU" sz="900" dirty="0"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6537" y="2665125"/>
            <a:ext cx="695325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2732</TotalTime>
  <Words>87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79030</cp:lastModifiedBy>
  <cp:revision>292</cp:revision>
  <cp:lastPrinted>2021-11-11T06:42:59Z</cp:lastPrinted>
  <dcterms:created xsi:type="dcterms:W3CDTF">2017-01-10T10:06:35Z</dcterms:created>
  <dcterms:modified xsi:type="dcterms:W3CDTF">2022-02-21T08:33:09Z</dcterms:modified>
</cp:coreProperties>
</file>