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D58"/>
    <a:srgbClr val="6C9485"/>
    <a:srgbClr val="FCFDFC"/>
    <a:srgbClr val="F85D3E"/>
    <a:srgbClr val="FFD13F"/>
    <a:srgbClr val="800080"/>
    <a:srgbClr val="660033"/>
    <a:srgbClr val="FFFFFF"/>
    <a:srgbClr val="C0504D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8" d="100"/>
          <a:sy n="98" d="100"/>
        </p:scale>
        <p:origin x="2358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tseny-na-avtomobili/dinamika-srednih-tsen-na-novye-legkovye-avtomobili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Как дорожают автомобили с начала 2022 года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39888" y="705883"/>
            <a:ext cx="757885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150000"/>
              </a:lnSpc>
              <a:spcAft>
                <a:spcPts val="1200"/>
              </a:spcAft>
            </a:pPr>
            <a:r>
              <a:rPr lang="ru-RU" sz="1100" dirty="0"/>
              <a:t>Агентство Russian Automotive Market Research проанализировало </a:t>
            </a:r>
            <a:r>
              <a:rPr lang="ru-RU" sz="1100" dirty="0">
                <a:hlinkClick r:id="rId2"/>
              </a:rPr>
              <a:t>динамику средних рекомендованных розничных цен на новые легковые автомобили </a:t>
            </a:r>
            <a:r>
              <a:rPr lang="ru-RU" sz="1100" dirty="0"/>
              <a:t>и подготовило отчет.</a:t>
            </a:r>
          </a:p>
          <a:p>
            <a:pPr algn="just" fontAlgn="t">
              <a:lnSpc>
                <a:spcPct val="150000"/>
              </a:lnSpc>
              <a:spcAft>
                <a:spcPts val="1200"/>
              </a:spcAft>
            </a:pPr>
            <a:r>
              <a:rPr lang="ru-RU" sz="1100" dirty="0"/>
              <a:t>Согласно данным RAMR, среди ТОР-5 самых продаваемых японских автомобилей, лидером по росту цен в январе 2022 года по сравнению с январем прошлого года стал </a:t>
            </a:r>
            <a:r>
              <a:rPr lang="en-US" sz="1100" dirty="0"/>
              <a:t>NISSAN QASHQAI </a:t>
            </a:r>
            <a:r>
              <a:rPr lang="ru-RU" sz="1100" dirty="0"/>
              <a:t>(</a:t>
            </a:r>
            <a:r>
              <a:rPr lang="en-US" sz="1100" dirty="0"/>
              <a:t>+17,4%</a:t>
            </a:r>
            <a:r>
              <a:rPr lang="ru-RU" sz="1100" dirty="0"/>
              <a:t>).</a:t>
            </a:r>
            <a:endParaRPr lang="en-US" sz="11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5C087E-361D-42A5-8E93-F0A2564A75BA}"/>
              </a:ext>
            </a:extLst>
          </p:cNvPr>
          <p:cNvSpPr txBox="1"/>
          <p:nvPr/>
        </p:nvSpPr>
        <p:spPr>
          <a:xfrm>
            <a:off x="6798649" y="2800803"/>
            <a:ext cx="1746082" cy="212365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b="1" dirty="0"/>
              <a:t/>
            </a:r>
            <a:br>
              <a:rPr lang="ru-RU" sz="1050" b="1" dirty="0"/>
            </a:br>
            <a:r>
              <a:rPr lang="en-US" sz="1050" b="1" dirty="0"/>
              <a:t>202</a:t>
            </a:r>
            <a:r>
              <a:rPr lang="ru-RU" sz="1050" b="1" dirty="0"/>
              <a:t>2</a:t>
            </a:r>
            <a:r>
              <a:rPr lang="en-US" sz="1050" b="1" dirty="0"/>
              <a:t>/202</a:t>
            </a:r>
            <a:r>
              <a:rPr lang="ru-RU" sz="1050" b="1" dirty="0"/>
              <a:t>1:</a:t>
            </a:r>
          </a:p>
          <a:p>
            <a:endParaRPr lang="ru-RU" sz="1050" dirty="0"/>
          </a:p>
          <a:p>
            <a:r>
              <a:rPr lang="en-US" sz="1000" dirty="0"/>
              <a:t>NISSAN QASHQAI</a:t>
            </a:r>
            <a:r>
              <a:rPr lang="ru-RU" sz="1000" dirty="0"/>
              <a:t> +</a:t>
            </a:r>
            <a:r>
              <a:rPr lang="ru-RU" sz="1000"/>
              <a:t>17,4</a:t>
            </a:r>
            <a:r>
              <a:rPr lang="ru-RU" sz="1000" smtClean="0"/>
              <a:t>%</a:t>
            </a:r>
            <a:r>
              <a:rPr lang="en-US" sz="1000" smtClean="0"/>
              <a:t/>
            </a:r>
            <a:br>
              <a:rPr lang="en-US" sz="1000" smtClean="0"/>
            </a:br>
            <a:endParaRPr lang="ru-RU" sz="1000" dirty="0"/>
          </a:p>
          <a:p>
            <a:r>
              <a:rPr lang="en-US" sz="1000" dirty="0"/>
              <a:t>TOYOTA CAMRY</a:t>
            </a:r>
            <a:r>
              <a:rPr lang="ru-RU" sz="1000" dirty="0"/>
              <a:t> + </a:t>
            </a:r>
            <a:r>
              <a:rPr lang="ru-RU" sz="1000"/>
              <a:t>15,6</a:t>
            </a:r>
            <a:r>
              <a:rPr lang="ru-RU" sz="1000" smtClean="0"/>
              <a:t>%</a:t>
            </a:r>
            <a:r>
              <a:rPr lang="en-US" sz="1000" smtClean="0"/>
              <a:t/>
            </a:r>
            <a:br>
              <a:rPr lang="en-US" sz="1000" smtClean="0"/>
            </a:br>
            <a:endParaRPr lang="ru-RU" sz="1000" dirty="0"/>
          </a:p>
          <a:p>
            <a:r>
              <a:rPr lang="en-US" sz="1000" dirty="0"/>
              <a:t>TOYOTA RAV4</a:t>
            </a:r>
            <a:r>
              <a:rPr lang="ru-RU" sz="1000" dirty="0"/>
              <a:t> +</a:t>
            </a:r>
            <a:r>
              <a:rPr lang="ru-RU" sz="1000"/>
              <a:t>11,3</a:t>
            </a:r>
            <a:r>
              <a:rPr lang="ru-RU" sz="1000" smtClean="0"/>
              <a:t>%</a:t>
            </a:r>
            <a:r>
              <a:rPr lang="en-US" sz="1000" smtClean="0"/>
              <a:t/>
            </a:r>
            <a:br>
              <a:rPr lang="en-US" sz="1000" smtClean="0"/>
            </a:br>
            <a:endParaRPr lang="ru-RU" sz="1000" dirty="0"/>
          </a:p>
          <a:p>
            <a:r>
              <a:rPr lang="en-US" sz="1000" dirty="0"/>
              <a:t>MAZDA CX-5</a:t>
            </a:r>
            <a:r>
              <a:rPr lang="ru-RU" sz="1000" dirty="0"/>
              <a:t> +</a:t>
            </a:r>
            <a:r>
              <a:rPr lang="ru-RU" sz="1000"/>
              <a:t>10,7</a:t>
            </a:r>
            <a:r>
              <a:rPr lang="ru-RU" sz="1000" smtClean="0"/>
              <a:t>%</a:t>
            </a:r>
            <a:endParaRPr lang="en-US" sz="1000" smtClean="0"/>
          </a:p>
          <a:p>
            <a:endParaRPr lang="ru-RU" sz="1000" dirty="0"/>
          </a:p>
          <a:p>
            <a:r>
              <a:rPr lang="en-US" sz="1000" dirty="0"/>
              <a:t>NISSAN X-TRAIL</a:t>
            </a:r>
            <a:r>
              <a:rPr lang="ru-RU" sz="1000"/>
              <a:t>+10,4</a:t>
            </a:r>
            <a:r>
              <a:rPr lang="ru-RU" sz="1000" smtClean="0"/>
              <a:t>%</a:t>
            </a:r>
            <a:r>
              <a:rPr lang="ru-RU" sz="800" dirty="0"/>
              <a:t/>
            </a:r>
            <a:br>
              <a:rPr lang="ru-RU" sz="800" dirty="0"/>
            </a:br>
            <a:endParaRPr lang="ru-RU" sz="105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52083" y="2310333"/>
            <a:ext cx="5911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Динамика средних цен, TOP-5 японских автомобилей, руб.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6234" y="2628474"/>
            <a:ext cx="4810050" cy="3060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33481" y="5894962"/>
            <a:ext cx="30348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Источник: </a:t>
            </a:r>
            <a:r>
              <a:rPr lang="ru-RU" sz="1000" i="1">
                <a:solidFill>
                  <a:schemeClr val="tx1">
                    <a:lumMod val="65000"/>
                    <a:lumOff val="35000"/>
                  </a:schemeClr>
                </a:solidFill>
              </a:rPr>
              <a:t>Russian Automotive Market Research </a:t>
            </a:r>
            <a:endParaRPr lang="en-US" sz="10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5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3248</TotalTime>
  <Words>75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375</cp:revision>
  <cp:lastPrinted>2021-12-17T09:54:00Z</cp:lastPrinted>
  <dcterms:created xsi:type="dcterms:W3CDTF">2017-01-10T10:06:35Z</dcterms:created>
  <dcterms:modified xsi:type="dcterms:W3CDTF">2022-02-10T08:23:43Z</dcterms:modified>
</cp:coreProperties>
</file>