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</p:sldIdLst>
  <p:sldSz cx="9144000" cy="6858000" type="screen4x3"/>
  <p:notesSz cx="67611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6D58"/>
    <a:srgbClr val="6C9485"/>
    <a:srgbClr val="FCFDFC"/>
    <a:srgbClr val="F85D3E"/>
    <a:srgbClr val="FFD13F"/>
    <a:srgbClr val="800080"/>
    <a:srgbClr val="660033"/>
    <a:srgbClr val="FFFFFF"/>
    <a:srgbClr val="C0504D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24" autoAdjust="0"/>
    <p:restoredTop sz="96412" autoAdjust="0"/>
  </p:normalViewPr>
  <p:slideViewPr>
    <p:cSldViewPr snapToGrid="0">
      <p:cViewPr>
        <p:scale>
          <a:sx n="98" d="100"/>
          <a:sy n="98" d="100"/>
        </p:scale>
        <p:origin x="2358" y="3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199" y="258762"/>
            <a:ext cx="7704667" cy="443971"/>
          </a:xfrm>
          <a:prstGeom prst="rect">
            <a:avLst/>
          </a:prstGeom>
        </p:spPr>
        <p:txBody>
          <a:bodyPr anchor="b">
            <a:normAutofit/>
          </a:bodyPr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199" y="824971"/>
            <a:ext cx="7704667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98641" y="6587067"/>
            <a:ext cx="387350" cy="1344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Content Placeholder 2"/>
          <p:cNvSpPr>
            <a:spLocks noGrp="1"/>
          </p:cNvSpPr>
          <p:nvPr>
            <p:ph idx="13"/>
          </p:nvPr>
        </p:nvSpPr>
        <p:spPr>
          <a:xfrm>
            <a:off x="1219199" y="1273704"/>
            <a:ext cx="7702549" cy="497469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000">
                <a:solidFill>
                  <a:schemeClr val="tx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756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4307" y="6592358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4762104"/>
            <a:ext cx="7694083" cy="148629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38200"/>
            <a:ext cx="2437208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38200"/>
            <a:ext cx="243242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38200"/>
            <a:ext cx="2439416" cy="3738827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580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892439"/>
            <a:ext cx="2437208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892439"/>
            <a:ext cx="243242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892439"/>
            <a:ext cx="2439416" cy="3684588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4783666"/>
            <a:ext cx="2437208" cy="146473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5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7"/>
          </p:nvPr>
        </p:nvSpPr>
        <p:spPr>
          <a:xfrm>
            <a:off x="3857113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8"/>
          </p:nvPr>
        </p:nvSpPr>
        <p:spPr>
          <a:xfrm>
            <a:off x="6481760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1227666" y="3598331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9"/>
          </p:nvPr>
        </p:nvSpPr>
        <p:spPr>
          <a:xfrm>
            <a:off x="3857113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0"/>
          </p:nvPr>
        </p:nvSpPr>
        <p:spPr>
          <a:xfrm>
            <a:off x="6481760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>
            <p:ph idx="21"/>
          </p:nvPr>
        </p:nvSpPr>
        <p:spPr>
          <a:xfrm>
            <a:off x="1227666" y="821263"/>
            <a:ext cx="2437208" cy="260773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557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Контакты</a:t>
            </a:r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Сайты: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Телефон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Факс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5376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41241" y="6595534"/>
            <a:ext cx="351893" cy="118534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en-US" dirty="0"/>
              <a:t>Contacts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3021448" y="1820780"/>
            <a:ext cx="4321175" cy="25542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Site</a:t>
            </a:r>
            <a:r>
              <a:rPr lang="ru-RU" sz="2000" dirty="0">
                <a:solidFill>
                  <a:srgbClr val="2C3E50"/>
                </a:solidFill>
                <a:ea typeface="ＭＳ Ｐゴシック" pitchFamily="50" charset="-128"/>
              </a:rPr>
              <a:t>:         </a:t>
            </a: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www.napinfo.ru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www.abiz.ru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E-mail: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napi@abiz.ru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abiz@abiz.ru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endParaRPr kumimoji="0" lang="ru-RU" sz="2000" dirty="0">
              <a:solidFill>
                <a:srgbClr val="2C3E50"/>
              </a:solidFill>
              <a:latin typeface="+mn-lt"/>
              <a:ea typeface="ＭＳ Ｐゴシック" pitchFamily="50" charset="-128"/>
              <a:cs typeface="+mn-cs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2C3E50"/>
                </a:solidFill>
                <a:ea typeface="ＭＳ Ｐゴシック" pitchFamily="50" charset="-128"/>
              </a:rPr>
              <a:t>Phone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: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+7 831 439 21 82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Fax: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   </a:t>
            </a:r>
            <a:r>
              <a:rPr kumimoji="0" lang="ru-RU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   </a:t>
            </a:r>
            <a:r>
              <a:rPr kumimoji="0" lang="en-US" sz="2000" dirty="0">
                <a:solidFill>
                  <a:srgbClr val="2C3E50"/>
                </a:solidFill>
                <a:latin typeface="+mn-lt"/>
                <a:ea typeface="ＭＳ Ｐゴシック" pitchFamily="50" charset="-128"/>
                <a:cs typeface="+mn-cs"/>
              </a:rPr>
              <a:t>+7 831 434 53 94</a:t>
            </a:r>
          </a:p>
        </p:txBody>
      </p:sp>
      <p:pic>
        <p:nvPicPr>
          <p:cNvPr id="11" name="Object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863951" y="5391349"/>
            <a:ext cx="438967" cy="263380"/>
          </a:xfrm>
          <a:prstGeom prst="rect">
            <a:avLst/>
          </a:prstGeom>
        </p:spPr>
      </p:pic>
      <p:pic>
        <p:nvPicPr>
          <p:cNvPr id="12" name="Object 9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2451384" y="5403717"/>
            <a:ext cx="438967" cy="263380"/>
          </a:xfrm>
          <a:prstGeom prst="rect">
            <a:avLst/>
          </a:prstGeom>
        </p:spPr>
      </p:pic>
      <p:pic>
        <p:nvPicPr>
          <p:cNvPr id="19" name="Object 10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038986" y="5408627"/>
            <a:ext cx="263380" cy="263380"/>
          </a:xfrm>
          <a:prstGeom prst="rect">
            <a:avLst/>
          </a:prstGeom>
        </p:spPr>
      </p:pic>
      <p:pic>
        <p:nvPicPr>
          <p:cNvPr id="20" name="Object 11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3464641" y="5408627"/>
            <a:ext cx="263380" cy="263380"/>
          </a:xfrm>
          <a:prstGeom prst="rect">
            <a:avLst/>
          </a:prstGeom>
        </p:spPr>
      </p:pic>
      <p:pic>
        <p:nvPicPr>
          <p:cNvPr id="21" name="Object 12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3875055" y="5408626"/>
            <a:ext cx="263379" cy="219483"/>
          </a:xfrm>
          <a:prstGeom prst="rect">
            <a:avLst/>
          </a:prstGeom>
        </p:spPr>
      </p:pic>
      <p:pic>
        <p:nvPicPr>
          <p:cNvPr id="22" name="Object 13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4304104" y="5475651"/>
            <a:ext cx="877932" cy="131690"/>
          </a:xfrm>
          <a:prstGeom prst="rect">
            <a:avLst/>
          </a:prstGeom>
        </p:spPr>
      </p:pic>
      <p:sp>
        <p:nvSpPr>
          <p:cNvPr id="24" name="Прямоугольник 23"/>
          <p:cNvSpPr/>
          <p:nvPr userDrawn="1"/>
        </p:nvSpPr>
        <p:spPr>
          <a:xfrm>
            <a:off x="4389140" y="1948441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 userDrawn="1"/>
        </p:nvSpPr>
        <p:spPr>
          <a:xfrm>
            <a:off x="4389140" y="2853043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 userDrawn="1"/>
        </p:nvSpPr>
        <p:spPr>
          <a:xfrm>
            <a:off x="4389140" y="3757646"/>
            <a:ext cx="53868" cy="515251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5935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7665" y="838200"/>
            <a:ext cx="7694083" cy="54102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17957" y="6596592"/>
            <a:ext cx="372535" cy="109009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3353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7666" y="821267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326467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850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72571" y="821268"/>
            <a:ext cx="2949178" cy="54948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86206" y="6582834"/>
            <a:ext cx="406401" cy="1428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27666" y="821268"/>
            <a:ext cx="4595282" cy="549486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02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7665" y="3928533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2333" y="3928533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7"/>
            <a:ext cx="377613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7"/>
            <a:ext cx="3799415" cy="229923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83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70332" y="6589183"/>
            <a:ext cx="4196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3"/>
          </p:nvPr>
        </p:nvSpPr>
        <p:spPr>
          <a:xfrm>
            <a:off x="1219199" y="824971"/>
            <a:ext cx="3784601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1219199" y="1163636"/>
            <a:ext cx="377613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5"/>
          </p:nvPr>
        </p:nvSpPr>
        <p:spPr>
          <a:xfrm>
            <a:off x="5113867" y="1163636"/>
            <a:ext cx="3799415" cy="51101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610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221133" y="6594475"/>
            <a:ext cx="366446" cy="117476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25" name="Content Placeholder 2"/>
          <p:cNvSpPr>
            <a:spLocks noGrp="1"/>
          </p:cNvSpPr>
          <p:nvPr>
            <p:ph idx="1"/>
          </p:nvPr>
        </p:nvSpPr>
        <p:spPr>
          <a:xfrm>
            <a:off x="1219199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26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2445675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20"/>
          </p:nvPr>
        </p:nvSpPr>
        <p:spPr>
          <a:xfrm>
            <a:off x="3165827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21"/>
          </p:nvPr>
        </p:nvSpPr>
        <p:spPr>
          <a:xfrm>
            <a:off x="5112455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7" name="Content Placeholder 2"/>
          <p:cNvSpPr>
            <a:spLocks noGrp="1"/>
          </p:cNvSpPr>
          <p:nvPr>
            <p:ph idx="22"/>
          </p:nvPr>
        </p:nvSpPr>
        <p:spPr>
          <a:xfrm>
            <a:off x="7059082" y="1290636"/>
            <a:ext cx="1871133" cy="465296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12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833172"/>
            <a:ext cx="7694083" cy="1505123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2529947"/>
            <a:ext cx="2437208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2529947"/>
            <a:ext cx="243242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2529947"/>
            <a:ext cx="2439416" cy="3786190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457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1132" y="6589183"/>
            <a:ext cx="368827" cy="125943"/>
          </a:xfrm>
          <a:prstGeom prst="rect">
            <a:avLst/>
          </a:prstGeom>
        </p:spPr>
        <p:txBody>
          <a:bodyPr/>
          <a:lstStyle/>
          <a:p>
            <a:fld id="{BC905F72-1311-46B6-BCAC-0713119242F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227666" y="255060"/>
            <a:ext cx="7694083" cy="430740"/>
          </a:xfrm>
          <a:prstGeom prst="rect">
            <a:avLst/>
          </a:prstGeom>
        </p:spPr>
        <p:txBody>
          <a:bodyPr/>
          <a:lstStyle>
            <a:lvl1pPr algn="r">
              <a:defRPr sz="1800">
                <a:solidFill>
                  <a:srgbClr val="2C3E50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27665" y="1354845"/>
            <a:ext cx="7694083" cy="2480555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000"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1227665" y="4004733"/>
            <a:ext cx="2437208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4"/>
          </p:nvPr>
        </p:nvSpPr>
        <p:spPr>
          <a:xfrm>
            <a:off x="3857113" y="4004733"/>
            <a:ext cx="243242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12" name="Content Placeholder 3"/>
          <p:cNvSpPr>
            <a:spLocks noGrp="1"/>
          </p:cNvSpPr>
          <p:nvPr>
            <p:ph sz="half" idx="16"/>
          </p:nvPr>
        </p:nvSpPr>
        <p:spPr>
          <a:xfrm>
            <a:off x="6482332" y="4004733"/>
            <a:ext cx="2439416" cy="2311404"/>
          </a:xfrm>
          <a:prstGeom prst="rect">
            <a:avLst/>
          </a:prstGeom>
        </p:spPr>
        <p:txBody>
          <a:bodyPr/>
          <a:lstStyle/>
          <a:p>
            <a:pPr lvl="0"/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9"/>
          </p:nvPr>
        </p:nvSpPr>
        <p:spPr>
          <a:xfrm>
            <a:off x="1219199" y="824971"/>
            <a:ext cx="7702549" cy="32649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rgbClr val="2C3E5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6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22419" y="205058"/>
            <a:ext cx="7719173" cy="4297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2418" y="815341"/>
            <a:ext cx="7719173" cy="55410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8682037" y="6636005"/>
            <a:ext cx="259553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195869" y="6636005"/>
            <a:ext cx="6824056" cy="36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 userDrawn="1"/>
        </p:nvSpPr>
        <p:spPr>
          <a:xfrm>
            <a:off x="6961625" y="6542073"/>
            <a:ext cx="1795684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b="1" dirty="0">
                <a:solidFill>
                  <a:srgbClr val="2C3E50"/>
                </a:solidFill>
              </a:rPr>
              <a:t>Russian Automotive</a:t>
            </a:r>
            <a:r>
              <a:rPr lang="en-US" sz="700" b="1" baseline="0" dirty="0">
                <a:solidFill>
                  <a:srgbClr val="2C3E50"/>
                </a:solidFill>
              </a:rPr>
              <a:t> Market Research</a:t>
            </a:r>
            <a:endParaRPr lang="ru-RU" sz="700" b="1" dirty="0">
              <a:solidFill>
                <a:srgbClr val="2C3E50"/>
              </a:solidFill>
            </a:endParaRPr>
          </a:p>
        </p:txBody>
      </p:sp>
      <p:sp>
        <p:nvSpPr>
          <p:cNvPr id="19" name="Прямоугольник 18"/>
          <p:cNvSpPr/>
          <p:nvPr userDrawn="1"/>
        </p:nvSpPr>
        <p:spPr>
          <a:xfrm>
            <a:off x="1238096" y="587616"/>
            <a:ext cx="7719173" cy="18000"/>
          </a:xfrm>
          <a:prstGeom prst="rect">
            <a:avLst/>
          </a:prstGeom>
          <a:solidFill>
            <a:srgbClr val="2C3E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" name="Рисунок 19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377" y="200020"/>
            <a:ext cx="925031" cy="615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178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8" r:id="rId3"/>
    <p:sldLayoutId id="2147483675" r:id="rId4"/>
    <p:sldLayoutId id="2147483664" r:id="rId5"/>
    <p:sldLayoutId id="2147483680" r:id="rId6"/>
    <p:sldLayoutId id="2147483672" r:id="rId7"/>
    <p:sldLayoutId id="2147483663" r:id="rId8"/>
    <p:sldLayoutId id="2147483678" r:id="rId9"/>
    <p:sldLayoutId id="2147483676" r:id="rId10"/>
    <p:sldLayoutId id="2147483673" r:id="rId11"/>
    <p:sldLayoutId id="2147483674" r:id="rId12"/>
    <p:sldLayoutId id="2147483677" r:id="rId13"/>
    <p:sldLayoutId id="2147483679" r:id="rId14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1800" kern="1200">
          <a:solidFill>
            <a:srgbClr val="2C3E5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hyperlink" Target="https://napinfo.ru/services/tseny-na-avtomobili/dinamika-srednih-tsen-na-novye-legkovye-avtomobili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"/>
          <p:cNvSpPr txBox="1">
            <a:spLocks/>
          </p:cNvSpPr>
          <p:nvPr/>
        </p:nvSpPr>
        <p:spPr>
          <a:xfrm>
            <a:off x="1348483" y="153871"/>
            <a:ext cx="7486908" cy="430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rgbClr val="2C3E5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/>
              <a:t>Как дорожают автомобили с начала 2022 года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239888" y="705883"/>
            <a:ext cx="7578854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ru-RU" sz="1100" dirty="0"/>
              <a:t>Агентство Russian Automotive Market Research проанализировало </a:t>
            </a:r>
            <a:r>
              <a:rPr lang="ru-RU" sz="1100" dirty="0">
                <a:hlinkClick r:id="rId2"/>
              </a:rPr>
              <a:t>динамику средних рекомендованных розничных цен на новые легковые автомобили </a:t>
            </a:r>
            <a:r>
              <a:rPr lang="ru-RU" sz="1100" dirty="0"/>
              <a:t>и подготовило отчет.</a:t>
            </a:r>
          </a:p>
          <a:p>
            <a:pPr algn="just" fontAlgn="t">
              <a:lnSpc>
                <a:spcPct val="150000"/>
              </a:lnSpc>
              <a:spcAft>
                <a:spcPts val="1200"/>
              </a:spcAft>
            </a:pPr>
            <a:r>
              <a:rPr lang="ru-RU" sz="1100" dirty="0"/>
              <a:t>Согласно данным RAMR, среди ТОР-5 самых продаваемых японских автомобилей, лидером по росту цен в январе 2022 года по сравнению с январем прошлого года стал </a:t>
            </a:r>
            <a:r>
              <a:rPr lang="en-US" sz="1100" dirty="0"/>
              <a:t>NISSAN QASHQAI </a:t>
            </a:r>
            <a:r>
              <a:rPr lang="ru-RU" sz="1100" dirty="0"/>
              <a:t>(</a:t>
            </a:r>
            <a:r>
              <a:rPr lang="en-US" sz="1100" dirty="0"/>
              <a:t>+17,4%</a:t>
            </a:r>
            <a:r>
              <a:rPr lang="ru-RU" sz="1100" dirty="0"/>
              <a:t>).</a:t>
            </a:r>
            <a:endParaRPr lang="en-US" sz="11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A5C087E-361D-42A5-8E93-F0A2564A75BA}"/>
              </a:ext>
            </a:extLst>
          </p:cNvPr>
          <p:cNvSpPr txBox="1"/>
          <p:nvPr/>
        </p:nvSpPr>
        <p:spPr>
          <a:xfrm>
            <a:off x="6798649" y="2800803"/>
            <a:ext cx="1746082" cy="2123658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050" b="1" dirty="0"/>
              <a:t/>
            </a:r>
            <a:br>
              <a:rPr lang="ru-RU" sz="1050" b="1" dirty="0"/>
            </a:br>
            <a:r>
              <a:rPr lang="en-US" sz="1050" b="1" dirty="0"/>
              <a:t>202</a:t>
            </a:r>
            <a:r>
              <a:rPr lang="ru-RU" sz="1050" b="1" dirty="0"/>
              <a:t>2</a:t>
            </a:r>
            <a:r>
              <a:rPr lang="en-US" sz="1050" b="1" dirty="0"/>
              <a:t>/202</a:t>
            </a:r>
            <a:r>
              <a:rPr lang="ru-RU" sz="1050" b="1" dirty="0"/>
              <a:t>1:</a:t>
            </a:r>
          </a:p>
          <a:p>
            <a:endParaRPr lang="ru-RU" sz="1050" dirty="0"/>
          </a:p>
          <a:p>
            <a:r>
              <a:rPr lang="en-US" sz="1000" dirty="0"/>
              <a:t>NISSAN QASHQAI</a:t>
            </a:r>
            <a:r>
              <a:rPr lang="ru-RU" sz="1000" dirty="0"/>
              <a:t> +</a:t>
            </a:r>
            <a:r>
              <a:rPr lang="ru-RU" sz="1000"/>
              <a:t>17,4</a:t>
            </a:r>
            <a:r>
              <a:rPr lang="ru-RU" sz="1000" smtClean="0"/>
              <a:t>%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/>
          </a:p>
          <a:p>
            <a:r>
              <a:rPr lang="en-US" sz="1000" dirty="0"/>
              <a:t>TOYOTA CAMRY</a:t>
            </a:r>
            <a:r>
              <a:rPr lang="ru-RU" sz="1000" dirty="0"/>
              <a:t> + </a:t>
            </a:r>
            <a:r>
              <a:rPr lang="ru-RU" sz="1000"/>
              <a:t>15,6</a:t>
            </a:r>
            <a:r>
              <a:rPr lang="ru-RU" sz="1000" smtClean="0"/>
              <a:t>%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/>
          </a:p>
          <a:p>
            <a:r>
              <a:rPr lang="en-US" sz="1000" dirty="0"/>
              <a:t>TOYOTA RAV4</a:t>
            </a:r>
            <a:r>
              <a:rPr lang="ru-RU" sz="1000" dirty="0"/>
              <a:t> +</a:t>
            </a:r>
            <a:r>
              <a:rPr lang="ru-RU" sz="1000"/>
              <a:t>11,3</a:t>
            </a:r>
            <a:r>
              <a:rPr lang="ru-RU" sz="1000" smtClean="0"/>
              <a:t>%</a:t>
            </a:r>
            <a:r>
              <a:rPr lang="en-US" sz="1000" smtClean="0"/>
              <a:t/>
            </a:r>
            <a:br>
              <a:rPr lang="en-US" sz="1000" smtClean="0"/>
            </a:br>
            <a:endParaRPr lang="ru-RU" sz="1000" dirty="0"/>
          </a:p>
          <a:p>
            <a:r>
              <a:rPr lang="en-US" sz="1000" dirty="0"/>
              <a:t>MAZDA CX-5</a:t>
            </a:r>
            <a:r>
              <a:rPr lang="ru-RU" sz="1000" dirty="0"/>
              <a:t> +</a:t>
            </a:r>
            <a:r>
              <a:rPr lang="ru-RU" sz="1000"/>
              <a:t>10,7</a:t>
            </a:r>
            <a:r>
              <a:rPr lang="ru-RU" sz="1000" smtClean="0"/>
              <a:t>%</a:t>
            </a:r>
            <a:endParaRPr lang="en-US" sz="1000" smtClean="0"/>
          </a:p>
          <a:p>
            <a:endParaRPr lang="ru-RU" sz="1000" dirty="0"/>
          </a:p>
          <a:p>
            <a:r>
              <a:rPr lang="en-US" sz="1000" dirty="0"/>
              <a:t>NISSAN X-TRAIL</a:t>
            </a:r>
            <a:r>
              <a:rPr lang="ru-RU" sz="1000"/>
              <a:t>+10,4</a:t>
            </a:r>
            <a:r>
              <a:rPr lang="ru-RU" sz="1000" smtClean="0"/>
              <a:t>%</a:t>
            </a:r>
            <a:r>
              <a:rPr lang="ru-RU" sz="800" dirty="0"/>
              <a:t/>
            </a:r>
            <a:br>
              <a:rPr lang="ru-RU" sz="800" dirty="0"/>
            </a:br>
            <a:endParaRPr lang="ru-RU" sz="105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52083" y="2310333"/>
            <a:ext cx="59117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</a:rPr>
              <a:t>Динамика средних цен, TOP-5 японских автомобилей, руб.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6234" y="2628474"/>
            <a:ext cx="4810050" cy="30602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233481" y="5894962"/>
            <a:ext cx="303480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000" i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Источник: </a:t>
            </a:r>
            <a:r>
              <a:rPr lang="ru-RU" sz="1000" i="1">
                <a:solidFill>
                  <a:schemeClr val="tx1">
                    <a:lumMod val="65000"/>
                    <a:lumOff val="35000"/>
                  </a:schemeClr>
                </a:solidFill>
              </a:rPr>
              <a:t>Russian Automotive Market Research </a:t>
            </a:r>
            <a:endParaRPr lang="en-US" sz="1000" i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4118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бразец заголовка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05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3248</TotalTime>
  <Words>75</Words>
  <Application>Microsoft Office PowerPoint</Application>
  <PresentationFormat>Экран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ＭＳ Ｐゴシック</vt:lpstr>
      <vt:lpstr>Arial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Евсегнеев Сергей Михайлович</dc:creator>
  <cp:lastModifiedBy>Болушева Ольга Александровна</cp:lastModifiedBy>
  <cp:revision>375</cp:revision>
  <cp:lastPrinted>2021-12-17T09:54:00Z</cp:lastPrinted>
  <dcterms:created xsi:type="dcterms:W3CDTF">2017-01-10T10:06:35Z</dcterms:created>
  <dcterms:modified xsi:type="dcterms:W3CDTF">2022-02-10T08:23:43Z</dcterms:modified>
</cp:coreProperties>
</file>