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8A731-4F46-4E14-BBD9-D519256EE0E8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64F40-2ED2-421B-AEF7-A09E4198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4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64F40-2ED2-421B-AEF7-A09E419827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3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v-tc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548023" y="15412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 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LCV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городских фургонов российских и зарубежных марок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7562" y="4916243"/>
            <a:ext cx="7541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u="sng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DV-TC</a:t>
            </a:r>
            <a:r>
              <a:rPr lang="ru-RU" sz="1000" b="1" u="sng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О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 </a:t>
            </a:r>
            <a:r>
              <a:rPr lang="en-US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Грузовые автомобили</a:t>
            </a:r>
          </a:p>
          <a:p>
            <a:pPr marL="179387" algn="just" fontAlgn="t"/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 </a:t>
            </a: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 </a:t>
            </a:r>
            <a:r>
              <a:rPr lang="ru-RU" sz="1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ежемесячно.</a:t>
            </a:r>
            <a:endParaRPr lang="en-US" sz="1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05369" y="4905966"/>
            <a:ext cx="7493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289620" y="622372"/>
            <a:ext cx="774531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Russian Automotive Market Research проанализировало стоимость владения  </a:t>
            </a:r>
            <a:r>
              <a:rPr lang="en-US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городских фургонов российских и зарубежных марок, с территорией локации в Москве, в течении 3 лет. Автомобили приобретены за собственные средства. При расчете стоимости владения учитывались следующие параметры: потеря стоимости автомобиля, ОСАГО, КАСКО, транспортный налог, госпошлина, всесезонные шины сегмента В, шиномонтаж, стоимость ТО, стоимость ремонта, расход топлива и др. Средний пробег: 85 000 км в год</a:t>
            </a:r>
            <a:r>
              <a:rPr lang="ru-RU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ru-RU" sz="9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19858"/>
              </p:ext>
            </p:extLst>
          </p:nvPr>
        </p:nvGraphicFramePr>
        <p:xfrm>
          <a:off x="1405368" y="1832647"/>
          <a:ext cx="7629563" cy="2665311"/>
        </p:xfrm>
        <a:graphic>
          <a:graphicData uri="http://schemas.openxmlformats.org/drawingml/2006/table">
            <a:tbl>
              <a:tblPr/>
              <a:tblGrid>
                <a:gridCol w="1770988">
                  <a:extLst>
                    <a:ext uri="{9D8B030D-6E8A-4147-A177-3AD203B41FA5}">
                      <a16:colId xmlns:a16="http://schemas.microsoft.com/office/drawing/2014/main" val="1643870332"/>
                    </a:ext>
                  </a:extLst>
                </a:gridCol>
                <a:gridCol w="1171715">
                  <a:extLst>
                    <a:ext uri="{9D8B030D-6E8A-4147-A177-3AD203B41FA5}">
                      <a16:colId xmlns:a16="http://schemas.microsoft.com/office/drawing/2014/main" val="1634109281"/>
                    </a:ext>
                  </a:extLst>
                </a:gridCol>
                <a:gridCol w="1171715">
                  <a:extLst>
                    <a:ext uri="{9D8B030D-6E8A-4147-A177-3AD203B41FA5}">
                      <a16:colId xmlns:a16="http://schemas.microsoft.com/office/drawing/2014/main" val="3927182644"/>
                    </a:ext>
                  </a:extLst>
                </a:gridCol>
                <a:gridCol w="1171715">
                  <a:extLst>
                    <a:ext uri="{9D8B030D-6E8A-4147-A177-3AD203B41FA5}">
                      <a16:colId xmlns:a16="http://schemas.microsoft.com/office/drawing/2014/main" val="1947262553"/>
                    </a:ext>
                  </a:extLst>
                </a:gridCol>
                <a:gridCol w="1171715">
                  <a:extLst>
                    <a:ext uri="{9D8B030D-6E8A-4147-A177-3AD203B41FA5}">
                      <a16:colId xmlns:a16="http://schemas.microsoft.com/office/drawing/2014/main" val="2316721173"/>
                    </a:ext>
                  </a:extLst>
                </a:gridCol>
                <a:gridCol w="1171715">
                  <a:extLst>
                    <a:ext uri="{9D8B030D-6E8A-4147-A177-3AD203B41FA5}">
                      <a16:colId xmlns:a16="http://schemas.microsoft.com/office/drawing/2014/main" val="2267650149"/>
                    </a:ext>
                  </a:extLst>
                </a:gridCol>
              </a:tblGrid>
              <a:tr h="285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LADA 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LARGUS </a:t>
                      </a:r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US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Classic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PEUGEOT 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PARTNER </a:t>
                      </a:r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US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VAN 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L1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VOLKSWAGEN CADDY </a:t>
                      </a:r>
                      <a:r>
                        <a:rPr lang="en-US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Caddy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OPEL 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VIVARO </a:t>
                      </a:r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US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Selection 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L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FIAT 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DOBLO </a:t>
                      </a:r>
                      <a: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/>
                      </a:r>
                      <a:br>
                        <a:rPr lang="ru-RU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US" sz="8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Doblo 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Cargo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938941"/>
                  </a:ext>
                </a:extLst>
              </a:tr>
              <a:tr h="16966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Технические характеристики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786" marR="6786" marT="678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88836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Тип двигателя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Бензин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Бензин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Бензин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Дизель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Бензин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785833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Объём двигателя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1,6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1,6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1,6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1,6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1,4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11659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Мощность двигателя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90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115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110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90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95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28834"/>
                  </a:ext>
                </a:extLst>
              </a:tr>
              <a:tr h="16966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Некоторые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виды 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расходов,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786" marR="6786" marT="678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4017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всех ТО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116 033,00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197 494,00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241 644,00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274 098,00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256 299,00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714519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шин и шиномонтажа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29 050,00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42 696,00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38 013,32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55 959,76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69 265,20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716161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топлива за 3 года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1 134 655,65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1 079 973,45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970 609,05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806 562,45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1 011 620,70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448636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ОСАГО за 3 года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48 307,17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421146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КАСКО за 3 года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99 730,71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163 574,10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288 621,36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262 670,31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205 451,10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704475"/>
                  </a:ext>
                </a:extLst>
              </a:tr>
              <a:tr h="16966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(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ТСО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),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786" marR="6786" marT="678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651894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нового автомобиля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785 900,00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1 289 000,00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2 274 400,00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2 069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900,00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1 619 000,00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40189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километр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6,64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7,65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9,34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8,20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8,25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989855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Стоимость владения за 3 года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1 693 942,31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1 949 645,94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2 382 345,79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2 091 436,73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2 103 721,10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307733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Потеря стоимости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241 415,78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406 126,22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784 050,89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622 089,04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489 977,43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945671"/>
                  </a:ext>
                </a:extLst>
              </a:tr>
              <a:tr h="142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Остаточная стоимость</a:t>
                      </a:r>
                    </a:p>
                  </a:txBody>
                  <a:tcPr marL="61078" marR="6786" marT="6786" marB="0" anchor="ctr">
                    <a:lnL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544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484,22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882 873,78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1 490 349,11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1 447 810,96 </a:t>
                      </a:r>
                    </a:p>
                  </a:txBody>
                  <a:tcPr marL="61078" marR="6786" marT="67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1 129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022,57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1078" marR="6786" marT="6786" marB="0" anchor="ctr">
                    <a:lnL>
                      <a:noFill/>
                    </a:lnL>
                    <a:lnR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30307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89620" y="1576099"/>
            <a:ext cx="19175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Расчет подготовлен в январе 2022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3294</TotalTime>
  <Words>277</Words>
  <Application>Microsoft Office PowerPoint</Application>
  <PresentationFormat>Экран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382</cp:revision>
  <cp:lastPrinted>2021-12-17T09:54:00Z</cp:lastPrinted>
  <dcterms:created xsi:type="dcterms:W3CDTF">2017-01-10T10:06:35Z</dcterms:created>
  <dcterms:modified xsi:type="dcterms:W3CDTF">2022-01-28T07:29:07Z</dcterms:modified>
</cp:coreProperties>
</file>