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5D3E"/>
    <a:srgbClr val="376D58"/>
    <a:srgbClr val="6C9485"/>
    <a:srgbClr val="FCFDFC"/>
    <a:srgbClr val="FFD13F"/>
    <a:srgbClr val="800080"/>
    <a:srgbClr val="660033"/>
    <a:srgbClr val="FFFFFF"/>
    <a:srgbClr val="C0504D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80" d="100"/>
          <a:sy n="80" d="100"/>
        </p:scale>
        <p:origin x="2898" y="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477968" y="260891"/>
            <a:ext cx="7486908" cy="3404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smtClean="0">
                <a:solidFill>
                  <a:srgbClr val="C00000"/>
                </a:solidFill>
              </a:rPr>
              <a:t>Рост цен на новые грузовые в 2021 г. 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00150" y="679929"/>
            <a:ext cx="7943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000" dirty="0">
                <a:solidFill>
                  <a:srgbClr val="212121"/>
                </a:solidFill>
                <a:cs typeface="Calibri Light" panose="020F0302020204030204" pitchFamily="34" charset="0"/>
              </a:rPr>
              <a:t>Агентство </a:t>
            </a:r>
            <a:r>
              <a:rPr lang="ru-RU" sz="1000" dirty="0" err="1">
                <a:solidFill>
                  <a:srgbClr val="212121"/>
                </a:solidFill>
                <a:cs typeface="Calibri Light" panose="020F0302020204030204" pitchFamily="34" charset="0"/>
              </a:rPr>
              <a:t>Russian</a:t>
            </a:r>
            <a:r>
              <a:rPr lang="ru-RU" sz="1000" dirty="0">
                <a:solidFill>
                  <a:srgbClr val="212121"/>
                </a:solidFill>
                <a:cs typeface="Calibri Light" panose="020F0302020204030204" pitchFamily="34" charset="0"/>
              </a:rPr>
              <a:t> </a:t>
            </a:r>
            <a:r>
              <a:rPr lang="ru-RU" sz="1000" dirty="0" err="1">
                <a:solidFill>
                  <a:srgbClr val="212121"/>
                </a:solidFill>
                <a:cs typeface="Calibri Light" panose="020F0302020204030204" pitchFamily="34" charset="0"/>
              </a:rPr>
              <a:t>Automotive</a:t>
            </a:r>
            <a:r>
              <a:rPr lang="ru-RU" sz="1000" dirty="0">
                <a:solidFill>
                  <a:srgbClr val="212121"/>
                </a:solidFill>
                <a:cs typeface="Calibri Light" panose="020F0302020204030204" pitchFamily="34" charset="0"/>
              </a:rPr>
              <a:t> </a:t>
            </a:r>
            <a:r>
              <a:rPr lang="ru-RU" sz="1000" dirty="0" err="1">
                <a:solidFill>
                  <a:srgbClr val="212121"/>
                </a:solidFill>
                <a:cs typeface="Calibri Light" panose="020F0302020204030204" pitchFamily="34" charset="0"/>
              </a:rPr>
              <a:t>Market</a:t>
            </a:r>
            <a:r>
              <a:rPr lang="ru-RU" sz="1000" dirty="0">
                <a:solidFill>
                  <a:srgbClr val="212121"/>
                </a:solidFill>
                <a:cs typeface="Calibri Light" panose="020F0302020204030204" pitchFamily="34" charset="0"/>
              </a:rPr>
              <a:t> </a:t>
            </a:r>
            <a:r>
              <a:rPr lang="ru-RU" sz="1000" dirty="0" err="1">
                <a:solidFill>
                  <a:srgbClr val="212121"/>
                </a:solidFill>
                <a:cs typeface="Calibri Light" panose="020F0302020204030204" pitchFamily="34" charset="0"/>
              </a:rPr>
              <a:t>Research</a:t>
            </a:r>
            <a:r>
              <a:rPr lang="ru-RU" sz="1000" dirty="0">
                <a:solidFill>
                  <a:srgbClr val="212121"/>
                </a:solidFill>
                <a:cs typeface="Calibri Light" panose="020F0302020204030204" pitchFamily="34" charset="0"/>
              </a:rPr>
              <a:t> проанализировало стоимость новых грузовых </a:t>
            </a:r>
            <a:r>
              <a:rPr lang="ru-RU" sz="1000" dirty="0">
                <a:cs typeface="Calibri Light" panose="020F0302020204030204" pitchFamily="34" charset="0"/>
              </a:rPr>
              <a:t>автомобилей в период 2016 – 2021 г. на ТОП 387 моделей. </a:t>
            </a:r>
            <a:r>
              <a:rPr lang="ru-RU" sz="1000" dirty="0">
                <a:solidFill>
                  <a:srgbClr val="212121"/>
                </a:solidFill>
                <a:cs typeface="Calibri Light" panose="020F0302020204030204" pitchFamily="34" charset="0"/>
              </a:rPr>
              <a:t>Рост средних цен на новые грузовые</a:t>
            </a:r>
            <a:r>
              <a:rPr lang="en-US" sz="1000" dirty="0">
                <a:solidFill>
                  <a:srgbClr val="212121"/>
                </a:solidFill>
                <a:cs typeface="Calibri Light" panose="020F0302020204030204" pitchFamily="34" charset="0"/>
              </a:rPr>
              <a:t> </a:t>
            </a:r>
            <a:r>
              <a:rPr lang="ru-RU" sz="1000" dirty="0">
                <a:solidFill>
                  <a:srgbClr val="212121"/>
                </a:solidFill>
                <a:cs typeface="Calibri Light" panose="020F0302020204030204" pitchFamily="34" charset="0"/>
              </a:rPr>
              <a:t>автомобили в 4 квартале 2021 г. по сравнению  </a:t>
            </a:r>
            <a:r>
              <a:rPr lang="en-US" sz="1000" dirty="0">
                <a:solidFill>
                  <a:srgbClr val="212121"/>
                </a:solidFill>
                <a:cs typeface="Calibri Light" panose="020F0302020204030204" pitchFamily="34" charset="0"/>
              </a:rPr>
              <a:t>c </a:t>
            </a:r>
            <a:r>
              <a:rPr lang="ru-RU" sz="1000" dirty="0">
                <a:solidFill>
                  <a:srgbClr val="212121"/>
                </a:solidFill>
                <a:cs typeface="Calibri Light" panose="020F0302020204030204" pitchFamily="34" charset="0"/>
              </a:rPr>
              <a:t>1 кварталом </a:t>
            </a:r>
            <a:r>
              <a:rPr lang="en-US" sz="1000" dirty="0">
                <a:solidFill>
                  <a:srgbClr val="212121"/>
                </a:solidFill>
                <a:cs typeface="Calibri Light" panose="020F0302020204030204" pitchFamily="34" charset="0"/>
              </a:rPr>
              <a:t>2016 </a:t>
            </a:r>
            <a:r>
              <a:rPr lang="ru-RU" sz="1000" dirty="0">
                <a:solidFill>
                  <a:srgbClr val="212121"/>
                </a:solidFill>
                <a:cs typeface="Calibri Light" panose="020F0302020204030204" pitchFamily="34" charset="0"/>
              </a:rPr>
              <a:t>г. составил 7</a:t>
            </a:r>
            <a:r>
              <a:rPr lang="en-US" sz="1000" dirty="0">
                <a:solidFill>
                  <a:srgbClr val="212121"/>
                </a:solidFill>
                <a:cs typeface="Calibri Light" panose="020F0302020204030204" pitchFamily="34" charset="0"/>
              </a:rPr>
              <a:t>2</a:t>
            </a:r>
            <a:r>
              <a:rPr lang="ru-RU" sz="1000" dirty="0">
                <a:solidFill>
                  <a:srgbClr val="212121"/>
                </a:solidFill>
                <a:cs typeface="Calibri Light" panose="020F0302020204030204" pitchFamily="34" charset="0"/>
              </a:rPr>
              <a:t>,2%. </a:t>
            </a:r>
          </a:p>
          <a:p>
            <a:pPr>
              <a:spcAft>
                <a:spcPts val="600"/>
              </a:spcAft>
            </a:pPr>
            <a:r>
              <a:rPr lang="ru-RU" sz="1000" dirty="0">
                <a:solidFill>
                  <a:srgbClr val="212121"/>
                </a:solidFill>
                <a:cs typeface="Calibri Light" panose="020F0302020204030204" pitchFamily="34" charset="0"/>
              </a:rPr>
              <a:t>Основной рост цен начался с 4 квартала 2020г. и составил 28,1%.</a:t>
            </a:r>
          </a:p>
          <a:p>
            <a:pPr>
              <a:spcAft>
                <a:spcPts val="600"/>
              </a:spcAft>
            </a:pPr>
            <a:r>
              <a:rPr lang="ru-RU" sz="1000" dirty="0">
                <a:solidFill>
                  <a:srgbClr val="212121"/>
                </a:solidFill>
                <a:cs typeface="Calibri Light" panose="020F0302020204030204" pitchFamily="34" charset="0"/>
              </a:rPr>
              <a:t>Анализ цен является частью исследования </a:t>
            </a:r>
            <a:r>
              <a:rPr lang="en-US" sz="1000" dirty="0">
                <a:solidFill>
                  <a:srgbClr val="212121"/>
                </a:solidFill>
                <a:cs typeface="Calibri Light" panose="020F0302020204030204" pitchFamily="34" charset="0"/>
              </a:rPr>
              <a:t>Russian Automotive Market Research </a:t>
            </a:r>
            <a:r>
              <a:rPr lang="ru-RU" sz="1000" dirty="0">
                <a:solidFill>
                  <a:srgbClr val="212121"/>
                </a:solidFill>
                <a:cs typeface="Calibri Light" panose="020F0302020204030204" pitchFamily="34" charset="0"/>
              </a:rPr>
              <a:t>«Динамики средних цен автомобилей в России». </a:t>
            </a:r>
            <a:endParaRPr lang="ru-RU" sz="1000" dirty="0">
              <a:cs typeface="Calibri Light" panose="020F03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03180" y="6158278"/>
            <a:ext cx="21250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00" i="1" dirty="0"/>
              <a:t>Russian Automotive Market Research </a:t>
            </a:r>
            <a:endParaRPr lang="ru-RU" sz="9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724968" y="1891460"/>
            <a:ext cx="6705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/>
              <a:t>Динамика средних цен на новые грузовые автомобили, 2016 – </a:t>
            </a:r>
            <a:r>
              <a:rPr lang="ru-RU" sz="1100" b="1"/>
              <a:t>2021 </a:t>
            </a:r>
            <a:r>
              <a:rPr lang="ru-RU" sz="1100" b="1" smtClean="0"/>
              <a:t>гг., руб.</a:t>
            </a:r>
            <a:endParaRPr lang="en-US" sz="1100" b="1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933" y="2164114"/>
            <a:ext cx="7367776" cy="416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5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3610</TotalTime>
  <Words>34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405</cp:revision>
  <cp:lastPrinted>2021-12-17T09:54:00Z</cp:lastPrinted>
  <dcterms:created xsi:type="dcterms:W3CDTF">2017-01-10T10:06:35Z</dcterms:created>
  <dcterms:modified xsi:type="dcterms:W3CDTF">2022-01-31T09:05:05Z</dcterms:modified>
</cp:coreProperties>
</file>