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банов Сергей С." initials="КСС" lastIdx="0" clrIdx="0">
    <p:extLst>
      <p:ext uri="{19B8F6BF-5375-455C-9EA6-DF929625EA0E}">
        <p15:presenceInfo xmlns:p15="http://schemas.microsoft.com/office/powerpoint/2012/main" userId="S-1-5-21-383357151-2991069858-1596914116-11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8" d="100"/>
          <a:sy n="98" d="100"/>
        </p:scale>
        <p:origin x="25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yj-lizin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6236" y="304001"/>
            <a:ext cx="75914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восемь месяцев выдача автомобилей в лизинг сократилась на треть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46200" y="675641"/>
            <a:ext cx="779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НАПИ (Национальное Агентство Промышленной Информации) за 8 месяцев 2022 г. в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финансовый лизинг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было выдано 149,0 тыс. автомобилей, что на 33,3% меньше, чем за аналогичный период прошлого года. Положительным моментом стало то, что разрыв по сравнению с прошлым годом сокращается. Так по итогам семи месяцев текущего года отставание составляло  40,7%. </a:t>
            </a:r>
          </a:p>
          <a:p>
            <a:pPr algn="just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За счет того, что выдача в лизинг грузовых автомобилей и прицепной техники снижается не так сильно, доля этих сегментов выросла на 4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п.п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и 0,8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п.п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соответственно. Доля легковых автомобилей в финансовом лизинге сокращается, что объясняется дефицитом популярных среди корпоративных клиентов автомобилей, временном прекращении обновления парка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бенефитных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автомобилей у части компаний</a:t>
            </a:r>
            <a:r>
              <a:rPr lang="ru-RU" sz="1000" dirty="0" smtClean="0">
                <a:cs typeface="Arial" panose="020B0604020202020204" pitchFamily="34" charset="0"/>
              </a:rPr>
              <a:t>.</a:t>
            </a:r>
            <a:endParaRPr lang="ru-RU" sz="1000" dirty="0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6200" y="1979749"/>
            <a:ext cx="759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Автомобили в договорах финансового лизинга, заключенных в январе-августе 2022 и 2021 гг.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90FEA75-9E86-434D-A051-6DA627127EBC}"/>
              </a:ext>
            </a:extLst>
          </p:cNvPr>
          <p:cNvSpPr/>
          <p:nvPr/>
        </p:nvSpPr>
        <p:spPr>
          <a:xfrm>
            <a:off x="4076717" y="6365372"/>
            <a:ext cx="542625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i="1" dirty="0"/>
              <a:t>Источник: </a:t>
            </a:r>
            <a:r>
              <a:rPr lang="ru-RU" sz="1000" i="1" dirty="0" err="1"/>
              <a:t>Федресурс</a:t>
            </a:r>
            <a:r>
              <a:rPr lang="ru-RU" sz="1000" i="1" dirty="0"/>
              <a:t>, НАПИ (Национальное Агентство Промышленной Информации)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77765"/>
              </p:ext>
            </p:extLst>
          </p:nvPr>
        </p:nvGraphicFramePr>
        <p:xfrm>
          <a:off x="1400783" y="2268061"/>
          <a:ext cx="7591468" cy="1312199"/>
        </p:xfrm>
        <a:graphic>
          <a:graphicData uri="http://schemas.openxmlformats.org/drawingml/2006/table">
            <a:tbl>
              <a:tblPr/>
              <a:tblGrid>
                <a:gridCol w="2154088">
                  <a:extLst>
                    <a:ext uri="{9D8B030D-6E8A-4147-A177-3AD203B41FA5}">
                      <a16:colId xmlns:a16="http://schemas.microsoft.com/office/drawing/2014/main" val="1392607933"/>
                    </a:ext>
                  </a:extLst>
                </a:gridCol>
                <a:gridCol w="1812460">
                  <a:extLst>
                    <a:ext uri="{9D8B030D-6E8A-4147-A177-3AD203B41FA5}">
                      <a16:colId xmlns:a16="http://schemas.microsoft.com/office/drawing/2014/main" val="247186007"/>
                    </a:ext>
                  </a:extLst>
                </a:gridCol>
                <a:gridCol w="1812460">
                  <a:extLst>
                    <a:ext uri="{9D8B030D-6E8A-4147-A177-3AD203B41FA5}">
                      <a16:colId xmlns:a16="http://schemas.microsoft.com/office/drawing/2014/main" val="2861342483"/>
                    </a:ext>
                  </a:extLst>
                </a:gridCol>
                <a:gridCol w="1812460">
                  <a:extLst>
                    <a:ext uri="{9D8B030D-6E8A-4147-A177-3AD203B41FA5}">
                      <a16:colId xmlns:a16="http://schemas.microsoft.com/office/drawing/2014/main" val="1519081524"/>
                    </a:ext>
                  </a:extLst>
                </a:gridCol>
              </a:tblGrid>
              <a:tr h="18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Типы автомобилей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 г. (01-08),</a:t>
                      </a:r>
                      <a:r>
                        <a:rPr lang="ru-RU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тыс.ед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 г. (01-08),</a:t>
                      </a:r>
                      <a:r>
                        <a:rPr lang="ru-RU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тыс.ед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Динамика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638623"/>
                  </a:ext>
                </a:extLst>
              </a:tr>
              <a:tr h="18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Легковые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589466"/>
                  </a:ext>
                </a:extLst>
              </a:tr>
              <a:tr h="18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Грузовые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181754"/>
                  </a:ext>
                </a:extLst>
              </a:tr>
              <a:tr h="18745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LCV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-33,7%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4355800"/>
                  </a:ext>
                </a:extLst>
              </a:tr>
              <a:tr h="18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Прицепы-Полуприцепы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460499"/>
                  </a:ext>
                </a:extLst>
              </a:tr>
              <a:tr h="18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Автобусы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04765"/>
                  </a:ext>
                </a:extLst>
              </a:tr>
              <a:tr h="18745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-33,3%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107816"/>
                  </a:ext>
                </a:extLst>
              </a:tr>
            </a:tbl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1258936" y="3849241"/>
            <a:ext cx="7523516" cy="434874"/>
            <a:chOff x="1346200" y="3513018"/>
            <a:chExt cx="7523516" cy="434874"/>
          </a:xfrm>
        </p:grpSpPr>
        <p:sp>
          <p:nvSpPr>
            <p:cNvPr id="5" name="TextBox 4"/>
            <p:cNvSpPr txBox="1"/>
            <p:nvPr/>
          </p:nvSpPr>
          <p:spPr>
            <a:xfrm>
              <a:off x="5077941" y="3513018"/>
              <a:ext cx="379177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/>
                <a:t>Структура финансового лизинга </a:t>
              </a:r>
              <a:r>
                <a:rPr lang="ru-RU" sz="1100" b="1"/>
                <a:t>автомобилей </a:t>
              </a:r>
              <a:r>
                <a:rPr lang="ru-RU" sz="1100" b="1" smtClean="0"/>
                <a:t/>
              </a:r>
              <a:br>
                <a:rPr lang="ru-RU" sz="1100" b="1" smtClean="0"/>
              </a:br>
              <a:r>
                <a:rPr lang="ru-RU" sz="1100" b="1" smtClean="0"/>
                <a:t>2022 </a:t>
              </a:r>
              <a:r>
                <a:rPr lang="ru-RU" sz="1100" b="1" dirty="0"/>
                <a:t>(01-08)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346200" y="3517005"/>
              <a:ext cx="365846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/>
                <a:t>Структура финансового лизинга </a:t>
              </a:r>
              <a:r>
                <a:rPr lang="ru-RU" sz="1100" b="1"/>
                <a:t>автомобилей </a:t>
              </a:r>
              <a:r>
                <a:rPr lang="en-US" sz="1100" b="1" smtClean="0"/>
                <a:t/>
              </a:r>
              <a:br>
                <a:rPr lang="en-US" sz="1100" b="1" smtClean="0"/>
              </a:br>
              <a:r>
                <a:rPr lang="ru-RU" sz="1100" b="1" smtClean="0"/>
                <a:t>2021 </a:t>
              </a:r>
              <a:r>
                <a:rPr lang="ru-RU" sz="1100" b="1" dirty="0"/>
                <a:t>(01-08)</a:t>
              </a:r>
            </a:p>
          </p:txBody>
        </p:sp>
      </p:grp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0151" y="4182510"/>
            <a:ext cx="7482301" cy="242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219</Words>
  <Application>Microsoft Office PowerPoint</Application>
  <PresentationFormat>Экран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88</cp:revision>
  <cp:lastPrinted>2022-10-03T09:08:46Z</cp:lastPrinted>
  <dcterms:created xsi:type="dcterms:W3CDTF">2022-08-09T13:01:09Z</dcterms:created>
  <dcterms:modified xsi:type="dcterms:W3CDTF">2022-10-03T10:00:20Z</dcterms:modified>
</cp:coreProperties>
</file>