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1" r:id="rId2"/>
  </p:sldIdLst>
  <p:sldSz cx="9144000" cy="6858000" type="screen4x3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F2FA"/>
    <a:srgbClr val="EBF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59" autoAdjust="0"/>
    <p:restoredTop sz="94660"/>
  </p:normalViewPr>
  <p:slideViewPr>
    <p:cSldViewPr snapToGrid="0">
      <p:cViewPr>
        <p:scale>
          <a:sx n="90" d="100"/>
          <a:sy n="90" d="100"/>
        </p:scale>
        <p:origin x="1794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8339-4C8B-4BE1-A0E4-1EDD43411295}" type="datetimeFigureOut">
              <a:rPr lang="ru-RU" smtClean="0"/>
              <a:t>07.06.2023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7225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6431"/>
            <a:ext cx="5438140" cy="3907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93331D-7C21-4B88-8FF2-BA4427CE1D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495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70559-0E80-413A-B00B-B373D6B0840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257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0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9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3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4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1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6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5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2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2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9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6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D5989-14C6-404C-8A65-40B5B34DAE63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9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hyperlink" Target="https://napinfo.ru/services/marketing-rynka-avtozapchastej/monitoring-tsen-zapasnyh-chastej-strahovoj-korziny-dlya-aktualnogo-modelnogo-ryada-avtomobilej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Дуга 8">
            <a:extLst>
              <a:ext uri="{FF2B5EF4-FFF2-40B4-BE49-F238E27FC236}">
                <a16:creationId xmlns:a16="http://schemas.microsoft.com/office/drawing/2014/main" id="{CB0135B1-5800-1644-B1D0-3916A0603561}"/>
              </a:ext>
            </a:extLst>
          </p:cNvPr>
          <p:cNvSpPr/>
          <p:nvPr/>
        </p:nvSpPr>
        <p:spPr>
          <a:xfrm>
            <a:off x="923193" y="-877033"/>
            <a:ext cx="34289" cy="79131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ru-RU" sz="13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526583" y="280956"/>
            <a:ext cx="72100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месяц запчасти для «китайцев» подорожали на 0,8%</a:t>
            </a:r>
          </a:p>
        </p:txBody>
      </p:sp>
      <p:sp>
        <p:nvSpPr>
          <p:cNvPr id="148" name="TextBox 147">
            <a:hlinkClick r:id="rId3"/>
            <a:extLst>
              <a:ext uri="{FF2B5EF4-FFF2-40B4-BE49-F238E27FC236}">
                <a16:creationId xmlns:a16="http://schemas.microsoft.com/office/drawing/2014/main" id="{367F19FD-A728-244F-A721-C32F573A2B6C}"/>
              </a:ext>
            </a:extLst>
          </p:cNvPr>
          <p:cNvSpPr txBox="1"/>
          <p:nvPr/>
        </p:nvSpPr>
        <p:spPr>
          <a:xfrm>
            <a:off x="4671130" y="6276063"/>
            <a:ext cx="43847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i="1" dirty="0">
                <a:latin typeface="Arial" panose="020B0604020202020204" pitchFamily="34" charset="0"/>
                <a:cs typeface="Arial" panose="020B0604020202020204" pitchFamily="34" charset="0"/>
              </a:rPr>
              <a:t>Источник: НАПИ (Национальное Агентство Промышленной Информации)</a:t>
            </a:r>
          </a:p>
        </p:txBody>
      </p:sp>
      <p:sp>
        <p:nvSpPr>
          <p:cNvPr id="106" name="Прямоугольник 105">
            <a:extLst>
              <a:ext uri="{FF2B5EF4-FFF2-40B4-BE49-F238E27FC236}">
                <a16:creationId xmlns:a16="http://schemas.microsoft.com/office/drawing/2014/main" id="{6DB82CF0-03FF-4A77-8B47-007315A3F7B4}"/>
              </a:ext>
            </a:extLst>
          </p:cNvPr>
          <p:cNvSpPr/>
          <p:nvPr/>
        </p:nvSpPr>
        <p:spPr>
          <a:xfrm>
            <a:off x="1405473" y="780683"/>
            <a:ext cx="7529254" cy="819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Маркетинговое агентство НАПИ проанализировало </a:t>
            </a: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цены на оригинальные запчасти</a:t>
            </a: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 для легковых автомобилей от автопроизводителей (РРЦ) по страховой корзине. Средняя цена на  запчасти для китайских автомобилей в мае 2023 года по сравнению с апрелем выросла на 0,8%, по сравнению с декабрем 2022 г. – на 17,3%.</a:t>
            </a:r>
          </a:p>
        </p:txBody>
      </p:sp>
      <p:graphicFrame>
        <p:nvGraphicFramePr>
          <p:cNvPr id="109" name="Таблица 1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0826030"/>
              </p:ext>
            </p:extLst>
          </p:nvPr>
        </p:nvGraphicFramePr>
        <p:xfrm>
          <a:off x="677591" y="2724529"/>
          <a:ext cx="4689038" cy="331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1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4259405647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943437178"/>
                    </a:ext>
                  </a:extLst>
                </a:gridCol>
                <a:gridCol w="793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1013475586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</a:t>
                      </a:r>
                      <a:br>
                        <a:rPr lang="ru-RU" sz="900" u="none" strike="noStrike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900" u="none" strike="noStrike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запчасти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Май </a:t>
                      </a:r>
                      <a:r>
                        <a:rPr lang="ru-RU" sz="900" u="none" strike="noStrike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ru-RU" sz="900" u="none" strike="noStrike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900" u="none" strike="noStrike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Апрель </a:t>
                      </a:r>
                      <a:r>
                        <a:rPr lang="ru-RU" sz="900" u="none" strike="noStrike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ru-RU" sz="900" u="none" strike="noStrike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900" u="none" strike="noStrike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Декабрь </a:t>
                      </a:r>
                      <a:r>
                        <a:rPr lang="ru-RU" sz="900" u="none" strike="noStrike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ru-RU" sz="900" u="none" strike="noStrike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900" u="none" strike="noStrike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Динамика</a:t>
                      </a:r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900" u="none" strike="noStrike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ru-RU" sz="900" u="none" strike="noStrike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900" u="none" strike="noStrike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май/апрель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Динамика</a:t>
                      </a:r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900" u="none" strike="noStrike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май/декабрь</a:t>
                      </a:r>
                      <a:endParaRPr lang="ru-RU" sz="9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Диск колесный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27 446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27 612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22 289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-0,6%</a:t>
                      </a:r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23,1%</a:t>
                      </a:r>
                      <a:endParaRPr lang="ru-RU" sz="9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65102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Заднее крыло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ctr">
                    <a:pattFill prst="pct60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134 786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pattFill prst="pct60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133 733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pattFill prst="pct60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91 726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pattFill prst="pct60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0,8%</a:t>
                      </a:r>
                      <a:endParaRPr lang="ru-RU" sz="9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pattFill prst="pct60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46,9%</a:t>
                      </a:r>
                      <a:endParaRPr lang="ru-RU" sz="900" b="0" i="0" u="none" strike="noStrike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pattFill prst="pct60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207541930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Задний бампер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23 852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23 163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18 929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3,0%</a:t>
                      </a:r>
                      <a:endParaRPr lang="ru-RU" sz="9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26,0%</a:t>
                      </a:r>
                      <a:endParaRPr lang="ru-RU" sz="900" b="0" i="0" u="none" strike="noStrike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Задняя левая дверь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ctr">
                    <a:pattFill prst="pct50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72 130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pattFill prst="pct50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71 737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pattFill prst="pct50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61 156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pattFill prst="pct50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0,5%</a:t>
                      </a:r>
                      <a:endParaRPr lang="ru-RU" sz="9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pattFill prst="pct50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17,9%</a:t>
                      </a:r>
                      <a:endParaRPr lang="ru-RU" sz="900" b="0" i="0" u="none" strike="noStrike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pattFill prst="pct50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Задняя правая дверь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74 787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73 390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67 975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1,9%</a:t>
                      </a:r>
                      <a:endParaRPr lang="ru-RU" sz="9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10,0%</a:t>
                      </a:r>
                      <a:endParaRPr lang="ru-RU" sz="9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Задняя фара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ctr">
                    <a:pattFill prst="pct50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24 037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pattFill prst="pct50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23 637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pattFill prst="pct50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24 484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pattFill prst="pct50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1,7%</a:t>
                      </a:r>
                      <a:endParaRPr lang="ru-RU" sz="9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pattFill prst="pct50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-1,8%</a:t>
                      </a:r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pattFill prst="pct50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Зеркало заднего вида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35 243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35 964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37 640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-2,0%</a:t>
                      </a:r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-6,4%</a:t>
                      </a:r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Капот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ctr">
                    <a:pattFill prst="pct50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65 773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pattFill prst="pct50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64 486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pattFill prst="pct50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56 130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pattFill prst="pct50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2,0%</a:t>
                      </a:r>
                      <a:endParaRPr lang="ru-RU" sz="9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pattFill prst="pct50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17,2%</a:t>
                      </a:r>
                      <a:endParaRPr lang="ru-RU" sz="9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pattFill prst="pct50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Лобовое стекло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42 234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41 486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37 157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1,8%</a:t>
                      </a:r>
                      <a:endParaRPr lang="ru-RU" sz="9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13,7%</a:t>
                      </a:r>
                      <a:endParaRPr lang="ru-RU" sz="9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Переднее крыло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ctr">
                    <a:pattFill prst="pct50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21 918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pattFill prst="pct50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21 270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pattFill prst="pct50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18 591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pattFill prst="pct50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3,0%</a:t>
                      </a:r>
                      <a:endParaRPr lang="ru-RU" sz="9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pattFill prst="pct50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17,9%</a:t>
                      </a:r>
                      <a:endParaRPr lang="ru-RU" sz="9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pattFill prst="pct50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Передний бампер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27 219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26 728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22 918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1,8%</a:t>
                      </a:r>
                      <a:endParaRPr lang="ru-RU" sz="9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18,8%</a:t>
                      </a:r>
                      <a:endParaRPr lang="ru-RU" sz="9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Передняя левая дверь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ctr">
                    <a:pattFill prst="pct50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76 503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pattFill prst="pct50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77 133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pattFill prst="pct50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63 605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pattFill prst="pct50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-0,8%</a:t>
                      </a:r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pattFill prst="pct50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20,3%</a:t>
                      </a:r>
                      <a:endParaRPr lang="ru-RU" sz="9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pattFill prst="pct50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Передняя правая дверь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74 738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74 027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69 324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1,0%</a:t>
                      </a:r>
                      <a:endParaRPr lang="ru-RU" sz="9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7,8%</a:t>
                      </a:r>
                      <a:endParaRPr lang="ru-RU" sz="9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Передняя фара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ctr">
                    <a:pattFill prst="pct50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84 345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pattFill prst="pct50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85 460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pattFill prst="pct50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72 490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pattFill prst="pct50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-1,3%</a:t>
                      </a:r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pattFill prst="pct50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16,4%</a:t>
                      </a:r>
                      <a:endParaRPr lang="ru-RU" sz="9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pattFill prst="pct50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Подушка безопасности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49 343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48 196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46 480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2,4%</a:t>
                      </a:r>
                      <a:endParaRPr lang="ru-RU" sz="9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6,2%</a:t>
                      </a:r>
                      <a:endParaRPr lang="ru-RU" sz="9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Решётка радиатора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ctr">
                    <a:pattFill prst="pct50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32 589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pattFill prst="pct50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31 743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pattFill prst="pct50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28 264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pattFill prst="pct50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2,7%</a:t>
                      </a:r>
                      <a:endParaRPr lang="ru-RU" sz="9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pattFill prst="pct50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15,3%</a:t>
                      </a:r>
                      <a:endParaRPr lang="ru-RU" sz="9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pattFill prst="pct50">
                      <a:fgClr>
                        <a:schemeClr val="accent1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86472" y="2718929"/>
            <a:ext cx="3569363" cy="3317600"/>
          </a:xfrm>
          <a:prstGeom prst="rect">
            <a:avLst/>
          </a:prstGeom>
        </p:spPr>
      </p:pic>
      <p:grpSp>
        <p:nvGrpSpPr>
          <p:cNvPr id="4" name="Группа 3"/>
          <p:cNvGrpSpPr/>
          <p:nvPr/>
        </p:nvGrpSpPr>
        <p:grpSpPr>
          <a:xfrm>
            <a:off x="677591" y="2029775"/>
            <a:ext cx="8378244" cy="569387"/>
            <a:chOff x="677591" y="1839672"/>
            <a:chExt cx="8378244" cy="569387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5486472" y="1839672"/>
              <a:ext cx="3569363" cy="5693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ru-RU" sz="1000" b="1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Средняя цена </a:t>
              </a:r>
              <a:r>
                <a:rPr lang="ru-RU" sz="1000" b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на оригинальные </a:t>
              </a:r>
              <a:r>
                <a:rPr lang="ru-RU" sz="1000" b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запчасти </a:t>
              </a:r>
              <a:r>
                <a:rPr lang="ru-RU" sz="1000" b="1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ru-RU" sz="1000" b="1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ru-RU" sz="1000" b="1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для </a:t>
              </a:r>
              <a:r>
                <a:rPr lang="ru-RU" sz="1000" b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китайских </a:t>
              </a:r>
              <a:r>
                <a:rPr lang="ru-RU" sz="1000" b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легковых </a:t>
              </a:r>
              <a:r>
                <a:rPr lang="ru-RU" sz="1000" b="1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автомобилей </a:t>
              </a:r>
              <a:br>
                <a:rPr lang="ru-RU" sz="1000" b="1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ru-RU" sz="1000" b="1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от автопроизводителей по </a:t>
              </a:r>
              <a:r>
                <a:rPr lang="ru-RU" sz="1000" b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страховой </a:t>
              </a:r>
              <a:r>
                <a:rPr lang="ru-RU" sz="1000" b="1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корзине, руб</a:t>
              </a:r>
              <a:r>
                <a:rPr lang="ru-RU" sz="1100" b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endParaRPr lang="ru-RU" sz="1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677591" y="1839672"/>
              <a:ext cx="4689038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ru-RU" sz="1000" b="1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Средняя стоимость оригинальных запчастей</a:t>
              </a:r>
              <a:br>
                <a:rPr lang="ru-RU" sz="1000" b="1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ru-RU" sz="1000" b="1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для </a:t>
              </a:r>
              <a:r>
                <a:rPr lang="ru-RU" sz="1000" b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китайских </a:t>
              </a:r>
              <a:r>
                <a:rPr lang="ru-RU" sz="1000" b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легковых </a:t>
              </a:r>
              <a:r>
                <a:rPr lang="ru-RU" sz="1000" b="1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автомобилей </a:t>
              </a:r>
              <a:br>
                <a:rPr lang="ru-RU" sz="1000" b="1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ru-RU" sz="1000" b="1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от автопроизводителей по </a:t>
              </a:r>
              <a:r>
                <a:rPr lang="ru-RU" sz="1000" b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страховой </a:t>
              </a:r>
              <a:r>
                <a:rPr lang="ru-RU" sz="1000" b="1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корзине, руб</a:t>
              </a:r>
              <a:r>
                <a:rPr lang="ru-RU" sz="1000" b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endParaRPr lang="ru-RU" sz="1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845690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625</TotalTime>
  <Words>291</Words>
  <Application>Microsoft Office PowerPoint</Application>
  <PresentationFormat>Экран (4:3)</PresentationFormat>
  <Paragraphs>108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Болушева Ольга Александровна</dc:creator>
  <cp:lastModifiedBy>Болушева Ольга Александровна</cp:lastModifiedBy>
  <cp:revision>85</cp:revision>
  <cp:lastPrinted>2023-06-07T08:16:06Z</cp:lastPrinted>
  <dcterms:created xsi:type="dcterms:W3CDTF">2022-08-09T13:01:09Z</dcterms:created>
  <dcterms:modified xsi:type="dcterms:W3CDTF">2023-06-07T09:49:28Z</dcterms:modified>
</cp:coreProperties>
</file>