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C8B3"/>
    <a:srgbClr val="A9A46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238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ye-pritsepy-i-polupritsepy/" TargetMode="External"/><Relationship Id="rId2" Type="http://schemas.openxmlformats.org/officeDocument/2006/relationships/hyperlink" Target="https://napinfo.ru/services/tseny-na-avtomobili/dinamika-srednih-tsen-na-novye-pritsepy-i-polupritsepy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3795" y="688687"/>
            <a:ext cx="7610492" cy="1377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Маркетинговое агентство НАПИ провело анализ цен на новые и подержанные прицепы и полуприцепы. В</a:t>
            </a:r>
            <a:r>
              <a:rPr lang="en-US" sz="1050" dirty="0">
                <a:solidFill>
                  <a:srgbClr val="212121"/>
                </a:solidFill>
                <a:latin typeface="Arial" panose="020B0604020202020204" pitchFamily="34" charset="0"/>
              </a:rPr>
              <a:t> 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третьем квартале 2022 г. средняя 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цена нового прицепа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* по сравнению с третьим кварталом 2021 г. выросла на 15,6% и достигла  3,7 млн. руб., против 3,2 млн. руб. годом ранее. 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  <a:hlinkClick r:id="rId3"/>
              </a:rPr>
              <a:t>Рост цен на подержанные прицепы</a:t>
            </a: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* был более ощутимым (+20,0%). В третьем квартале текущего года средняя цена на подержанные прицепы составила 1,8 млн. руб., годом ранее – 1,5 млн. руб.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>
                <a:solidFill>
                  <a:srgbClr val="212121"/>
                </a:solidFill>
                <a:latin typeface="Arial" panose="020B0604020202020204" pitchFamily="34" charset="0"/>
              </a:rPr>
              <a:t>Если же сравнивать средние цены со вторым кварталом 2022 г., то в третьем квартале текущего года средняя цена на новую прицепную технику снизилась на 6%, средняя цена на подержанную технику осталась без изменения.</a:t>
            </a:r>
          </a:p>
        </p:txBody>
      </p:sp>
      <p:sp>
        <p:nvSpPr>
          <p:cNvPr id="15" name="TextBox 14">
            <a:hlinkClick r:id="rId4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182533" y="6294591"/>
            <a:ext cx="49117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26" name="TextBox 25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962547" y="2429307"/>
            <a:ext cx="29091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ru-RU" dirty="0"/>
              <a:t>Динамика средних цен </a:t>
            </a:r>
            <a:br>
              <a:rPr lang="ru-RU" dirty="0"/>
            </a:br>
            <a:r>
              <a:rPr lang="ru-RU" dirty="0"/>
              <a:t>на новые и подержанные прицепы, млн руб.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812547" y="314045"/>
            <a:ext cx="82234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квартал средняя цена на новые прицепы снизилась на 6%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945918" y="5880607"/>
            <a:ext cx="7851594" cy="511931"/>
            <a:chOff x="554450" y="6257564"/>
            <a:chExt cx="1081801" cy="511931"/>
          </a:xfrm>
        </p:grpSpPr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CB6D8D72-176B-8245-9496-423AAA517505}"/>
                </a:ext>
              </a:extLst>
            </p:cNvPr>
            <p:cNvCxnSpPr/>
            <p:nvPr/>
          </p:nvCxnSpPr>
          <p:spPr>
            <a:xfrm>
              <a:off x="575691" y="6257564"/>
              <a:ext cx="75115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4500CE7-F72D-1540-9A82-98928933652F}"/>
                </a:ext>
              </a:extLst>
            </p:cNvPr>
            <p:cNvSpPr txBox="1"/>
            <p:nvPr/>
          </p:nvSpPr>
          <p:spPr>
            <a:xfrm>
              <a:off x="554450" y="6261664"/>
              <a:ext cx="1081801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i="1" dirty="0"/>
                <a:t>* </a:t>
              </a:r>
              <a:r>
                <a:rPr lang="ru-RU" sz="900" i="1" dirty="0" err="1"/>
                <a:t>Тентованный</a:t>
              </a:r>
              <a:r>
                <a:rPr lang="ru-RU" sz="900" i="1" dirty="0"/>
                <a:t>, рефрижератор, бортовой, самосвальный, цистерна, тяжеловоз, фургон изотермический, контейнеровоз, </a:t>
              </a:r>
              <a:r>
                <a:rPr lang="ru-RU" sz="900" i="1" dirty="0" err="1"/>
                <a:t>сортиментовоз</a:t>
              </a:r>
              <a:endParaRPr lang="ru-RU" sz="900" i="1" dirty="0"/>
            </a:p>
          </p:txBody>
        </p:sp>
      </p:grpSp>
      <p:sp>
        <p:nvSpPr>
          <p:cNvPr id="28" name="TextBox 27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5499419" y="2429307"/>
            <a:ext cx="31211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 defTabSz="914400">
              <a:defRPr sz="1050" b="1"/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ru-RU" dirty="0"/>
              <a:t>Динамика средних </a:t>
            </a:r>
            <a:r>
              <a:rPr lang="ru-RU"/>
              <a:t>цен 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на </a:t>
            </a:r>
            <a:r>
              <a:rPr lang="ru-RU"/>
              <a:t>новые </a:t>
            </a:r>
            <a:r>
              <a:rPr lang="ru-RU" smtClean="0"/>
              <a:t>самосвальные </a:t>
            </a:r>
            <a:r>
              <a:rPr lang="ru-RU" dirty="0"/>
              <a:t>прицепы, млн руб.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3795" y="2844805"/>
            <a:ext cx="7243707" cy="245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08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</TotalTime>
  <Words>170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73</cp:revision>
  <cp:lastPrinted>2022-10-31T10:14:45Z</cp:lastPrinted>
  <dcterms:created xsi:type="dcterms:W3CDTF">2022-08-09T13:01:09Z</dcterms:created>
  <dcterms:modified xsi:type="dcterms:W3CDTF">2022-10-31T10:45:13Z</dcterms:modified>
</cp:coreProperties>
</file>