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660066"/>
    <a:srgbClr val="C0504D"/>
    <a:srgbClr val="FFFFFF"/>
    <a:srgbClr val="FABE00"/>
    <a:srgbClr val="404040"/>
    <a:srgbClr val="FDC169"/>
    <a:srgbClr val="F7CB29"/>
    <a:srgbClr val="FFCA21"/>
    <a:srgbClr val="09A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1350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dinamika-srednih-tsen-na-poderzhannuyu-selsko-hozyajstvennuyu-tehniku/" TargetMode="External"/><Relationship Id="rId2" Type="http://schemas.openxmlformats.org/officeDocument/2006/relationships/hyperlink" Target="https://napinfo.ru/services/tseny-na-avtomobili/dinamika-srednih-tsen-na-novuyu-selsko-hozyajstvennuyu-tehnik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За квартал сельхозтехника подорожала на 8,2%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66265" y="777343"/>
            <a:ext cx="7670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Агентство Russian Automotive Market Research провело анализ средних цен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  <a:hlinkClick r:id="rId2"/>
              </a:rPr>
              <a:t>на новую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и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  <a:hlinkClick r:id="rId3"/>
              </a:rPr>
              <a:t>подержанную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 сельскохозяйственную технику с 1 квартала 2020 г. по 1 квартал 2022 г.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/>
              <a:t>Согласно данным </a:t>
            </a:r>
            <a:r>
              <a:rPr lang="en-US" sz="1100" dirty="0"/>
              <a:t>RAMR</a:t>
            </a:r>
            <a:r>
              <a:rPr lang="ru-RU" sz="1100" dirty="0"/>
              <a:t>, в первом квартале 2022 г.  новая сельхозтехника* в среднем подорожала на 8,2% по сравнению с четвертым кварталом 2021 г., средние цены на подержанную сельхозтехнику* за квартал выросли на 1,8%.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328378" y="1896134"/>
            <a:ext cx="7223804" cy="577673"/>
            <a:chOff x="1423628" y="1791359"/>
            <a:chExt cx="7223804" cy="577673"/>
          </a:xfrm>
        </p:grpSpPr>
        <p:sp>
          <p:nvSpPr>
            <p:cNvPr id="40" name="TextBox 39"/>
            <p:cNvSpPr txBox="1"/>
            <p:nvPr/>
          </p:nvSpPr>
          <p:spPr>
            <a:xfrm>
              <a:off x="1423628" y="1791951"/>
              <a:ext cx="3381154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50" b="1" dirty="0"/>
                <a:t>Динамика средних </a:t>
              </a:r>
              <a:r>
                <a:rPr lang="ru-RU" sz="1050" b="1"/>
                <a:t>цен </a:t>
              </a:r>
              <a:r>
                <a:rPr lang="en-US" sz="1050" b="1" smtClean="0"/>
                <a:t/>
              </a:r>
              <a:br>
                <a:rPr lang="en-US" sz="1050" b="1" smtClean="0"/>
              </a:br>
              <a:r>
                <a:rPr lang="ru-RU" sz="1050" b="1" smtClean="0"/>
                <a:t>на </a:t>
              </a:r>
              <a:r>
                <a:rPr lang="ru-RU" sz="1050" b="1" dirty="0"/>
                <a:t>новую и подержанную сельхозтехнику</a:t>
              </a:r>
              <a:r>
                <a:rPr lang="ru-RU" sz="1050" b="1"/>
                <a:t>, </a:t>
              </a:r>
              <a:r>
                <a:rPr lang="en-US" sz="1050" b="1" smtClean="0"/>
                <a:t/>
              </a:r>
              <a:br>
                <a:rPr lang="en-US" sz="1050" b="1" smtClean="0"/>
              </a:br>
              <a:r>
                <a:rPr lang="ru-RU" sz="1050" b="1" smtClean="0"/>
                <a:t>млн </a:t>
              </a:r>
              <a:r>
                <a:rPr lang="ru-RU" sz="1050" b="1" dirty="0"/>
                <a:t>руб.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5F2F2CF-42B2-418E-B0D3-DED67047A40E}"/>
                </a:ext>
              </a:extLst>
            </p:cNvPr>
            <p:cNvSpPr txBox="1"/>
            <p:nvPr/>
          </p:nvSpPr>
          <p:spPr>
            <a:xfrm>
              <a:off x="5096157" y="1791359"/>
              <a:ext cx="3551275" cy="57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50" b="1" dirty="0"/>
                <a:t>Динамика средних </a:t>
              </a:r>
              <a:r>
                <a:rPr lang="ru-RU" sz="1050" b="1"/>
                <a:t>цен </a:t>
              </a:r>
              <a:r>
                <a:rPr lang="en-US" sz="1050" b="1" smtClean="0"/>
                <a:t/>
              </a:r>
              <a:br>
                <a:rPr lang="en-US" sz="1050" b="1" smtClean="0"/>
              </a:br>
              <a:r>
                <a:rPr lang="ru-RU" sz="1050" b="1" smtClean="0"/>
                <a:t>на </a:t>
              </a:r>
              <a:r>
                <a:rPr lang="ru-RU" sz="1050" b="1" dirty="0"/>
                <a:t>наиболее популярные тракторы</a:t>
              </a:r>
              <a:r>
                <a:rPr lang="ru-RU" sz="1050" b="1"/>
                <a:t>, </a:t>
              </a:r>
              <a:r>
                <a:rPr lang="en-US" sz="1050" b="1" smtClean="0"/>
                <a:t/>
              </a:r>
              <a:br>
                <a:rPr lang="en-US" sz="1050" b="1" smtClean="0"/>
              </a:br>
              <a:r>
                <a:rPr lang="ru-RU" sz="1050" b="1" smtClean="0"/>
                <a:t>млн </a:t>
              </a:r>
              <a:r>
                <a:rPr lang="ru-RU" sz="1050" b="1" dirty="0"/>
                <a:t>руб.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30A3A2A-030F-461F-B071-ACB4CDD7AE5D}"/>
              </a:ext>
            </a:extLst>
          </p:cNvPr>
          <p:cNvSpPr txBox="1"/>
          <p:nvPr/>
        </p:nvSpPr>
        <p:spPr>
          <a:xfrm>
            <a:off x="546847" y="6342016"/>
            <a:ext cx="2466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smtClean="0"/>
              <a:t>*</a:t>
            </a:r>
            <a:r>
              <a:rPr lang="en-US" sz="900" i="1" smtClean="0"/>
              <a:t> </a:t>
            </a:r>
            <a:r>
              <a:rPr lang="ru-RU" sz="900" i="1" smtClean="0"/>
              <a:t>тракторы</a:t>
            </a:r>
            <a:r>
              <a:rPr lang="ru-RU" sz="900" i="1" dirty="0"/>
              <a:t>, мини-тракторы, комбайны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DD0B2A6D-A0C4-40E0-AAC6-FFE540DBD3D7}"/>
              </a:ext>
            </a:extLst>
          </p:cNvPr>
          <p:cNvCxnSpPr/>
          <p:nvPr/>
        </p:nvCxnSpPr>
        <p:spPr>
          <a:xfrm>
            <a:off x="633464" y="6344192"/>
            <a:ext cx="2480741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893" y="2470341"/>
            <a:ext cx="7310513" cy="319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2350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2856</TotalTime>
  <Words>56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331</cp:revision>
  <cp:lastPrinted>2021-11-08T08:11:56Z</cp:lastPrinted>
  <dcterms:created xsi:type="dcterms:W3CDTF">2017-01-10T10:06:35Z</dcterms:created>
  <dcterms:modified xsi:type="dcterms:W3CDTF">2022-04-15T09:15:32Z</dcterms:modified>
</cp:coreProperties>
</file>