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73" r:id="rId2"/>
  </p:sldIdLst>
  <p:sldSz cx="9144000" cy="6858000" type="screen4x3"/>
  <p:notesSz cx="6797675" cy="9925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660066"/>
    <a:srgbClr val="C0504D"/>
    <a:srgbClr val="FFFFFF"/>
    <a:srgbClr val="FABE00"/>
    <a:srgbClr val="404040"/>
    <a:srgbClr val="FDC169"/>
    <a:srgbClr val="F7CB29"/>
    <a:srgbClr val="FFCA21"/>
    <a:srgbClr val="09AF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524" autoAdjust="0"/>
    <p:restoredTop sz="96412" autoAdjust="0"/>
  </p:normalViewPr>
  <p:slideViewPr>
    <p:cSldViewPr snapToGrid="0">
      <p:cViewPr>
        <p:scale>
          <a:sx n="100" d="100"/>
          <a:sy n="100" d="100"/>
        </p:scale>
        <p:origin x="2298" y="2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199" y="258762"/>
            <a:ext cx="7704667" cy="443971"/>
          </a:xfrm>
          <a:prstGeom prst="rect">
            <a:avLst/>
          </a:prstGeom>
        </p:spPr>
        <p:txBody>
          <a:bodyPr anchor="b">
            <a:normAutofit/>
          </a:bodyPr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9199" y="824971"/>
            <a:ext cx="7704667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98641" y="6587067"/>
            <a:ext cx="387350" cy="1344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5" name="Content Placeholder 2"/>
          <p:cNvSpPr>
            <a:spLocks noGrp="1"/>
          </p:cNvSpPr>
          <p:nvPr>
            <p:ph idx="13"/>
          </p:nvPr>
        </p:nvSpPr>
        <p:spPr>
          <a:xfrm>
            <a:off x="1219199" y="1273704"/>
            <a:ext cx="7702549" cy="4974696"/>
          </a:xfrm>
          <a:prstGeom prst="rect">
            <a:avLst/>
          </a:prstGeom>
        </p:spPr>
        <p:txBody>
          <a:bodyPr/>
          <a:lstStyle>
            <a:lvl1pPr>
              <a:defRPr sz="1800">
                <a:solidFill>
                  <a:schemeClr val="tx1"/>
                </a:solidFill>
              </a:defRPr>
            </a:lvl1pPr>
            <a:lvl2pPr>
              <a:defRPr sz="1600">
                <a:solidFill>
                  <a:schemeClr val="tx1"/>
                </a:solidFill>
              </a:defRPr>
            </a:lvl2pPr>
            <a:lvl3pPr>
              <a:defRPr sz="1400">
                <a:solidFill>
                  <a:schemeClr val="tx1"/>
                </a:solidFill>
              </a:defRPr>
            </a:lvl3pPr>
            <a:lvl4pPr>
              <a:defRPr sz="1200">
                <a:solidFill>
                  <a:schemeClr val="tx1"/>
                </a:solidFill>
              </a:defRPr>
            </a:lvl4pPr>
            <a:lvl5pPr>
              <a:defRPr sz="1000">
                <a:solidFill>
                  <a:schemeClr val="tx1"/>
                </a:solidFill>
              </a:defRPr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7560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4307" y="6592358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4762104"/>
            <a:ext cx="7694083" cy="148629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38200"/>
            <a:ext cx="2437208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38200"/>
            <a:ext cx="243242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38200"/>
            <a:ext cx="2439416" cy="3738827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635808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892439"/>
            <a:ext cx="2437208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892439"/>
            <a:ext cx="243242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892439"/>
            <a:ext cx="2439416" cy="3684588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4783666"/>
            <a:ext cx="2437208" cy="146473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75421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13" name="Content Placeholder 2"/>
          <p:cNvSpPr>
            <a:spLocks noGrp="1"/>
          </p:cNvSpPr>
          <p:nvPr>
            <p:ph idx="17"/>
          </p:nvPr>
        </p:nvSpPr>
        <p:spPr>
          <a:xfrm>
            <a:off x="3857113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4" name="Content Placeholder 2"/>
          <p:cNvSpPr>
            <a:spLocks noGrp="1"/>
          </p:cNvSpPr>
          <p:nvPr>
            <p:ph idx="18"/>
          </p:nvPr>
        </p:nvSpPr>
        <p:spPr>
          <a:xfrm>
            <a:off x="6481760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1227666" y="3598331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19"/>
          </p:nvPr>
        </p:nvSpPr>
        <p:spPr>
          <a:xfrm>
            <a:off x="3857113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0"/>
          </p:nvPr>
        </p:nvSpPr>
        <p:spPr>
          <a:xfrm>
            <a:off x="6481760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8" name="Content Placeholder 2"/>
          <p:cNvSpPr>
            <a:spLocks noGrp="1"/>
          </p:cNvSpPr>
          <p:nvPr>
            <p:ph idx="21"/>
          </p:nvPr>
        </p:nvSpPr>
        <p:spPr>
          <a:xfrm>
            <a:off x="1227666" y="821263"/>
            <a:ext cx="2437208" cy="260773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5572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Контакты</a:t>
            </a:r>
            <a:endParaRPr lang="en-US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Сайты: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Телефон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Факс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53768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41241" y="6595534"/>
            <a:ext cx="351893" cy="118534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en-US" dirty="0"/>
              <a:t>Contacts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3021448" y="1820780"/>
            <a:ext cx="4321175" cy="2554287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Site</a:t>
            </a:r>
            <a:r>
              <a:rPr lang="ru-RU" sz="2000" dirty="0">
                <a:solidFill>
                  <a:srgbClr val="2C3E50"/>
                </a:solidFill>
                <a:ea typeface="ＭＳ Ｐゴシック" pitchFamily="50" charset="-128"/>
              </a:rPr>
              <a:t>:         </a:t>
            </a: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www.napinfo.ru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www.abiz.ru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E-mail: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napi@abiz.ru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abiz@abiz.ru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endParaRPr kumimoji="0" lang="ru-RU" sz="2000" dirty="0">
              <a:solidFill>
                <a:srgbClr val="2C3E50"/>
              </a:solidFill>
              <a:latin typeface="+mn-lt"/>
              <a:ea typeface="ＭＳ Ｐゴシック" pitchFamily="50" charset="-128"/>
              <a:cs typeface="+mn-cs"/>
            </a:endParaRP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000" dirty="0">
                <a:solidFill>
                  <a:srgbClr val="2C3E50"/>
                </a:solidFill>
                <a:ea typeface="ＭＳ Ｐゴシック" pitchFamily="50" charset="-128"/>
              </a:rPr>
              <a:t>Phone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: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+7 831 439 21 82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</a:t>
            </a:r>
          </a:p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Fax: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   </a:t>
            </a:r>
            <a:r>
              <a:rPr kumimoji="0" lang="ru-RU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   </a:t>
            </a:r>
            <a:r>
              <a:rPr kumimoji="0" lang="en-US" sz="2000" dirty="0">
                <a:solidFill>
                  <a:srgbClr val="2C3E50"/>
                </a:solidFill>
                <a:latin typeface="+mn-lt"/>
                <a:ea typeface="ＭＳ Ｐゴシック" pitchFamily="50" charset="-128"/>
                <a:cs typeface="+mn-cs"/>
              </a:rPr>
              <a:t>+7 831 434 53 94</a:t>
            </a:r>
          </a:p>
        </p:txBody>
      </p:sp>
      <p:pic>
        <p:nvPicPr>
          <p:cNvPr id="11" name="Object 8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863951" y="5391349"/>
            <a:ext cx="438967" cy="263380"/>
          </a:xfrm>
          <a:prstGeom prst="rect">
            <a:avLst/>
          </a:prstGeom>
        </p:spPr>
      </p:pic>
      <p:pic>
        <p:nvPicPr>
          <p:cNvPr id="12" name="Object 9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2451384" y="5403717"/>
            <a:ext cx="438967" cy="263380"/>
          </a:xfrm>
          <a:prstGeom prst="rect">
            <a:avLst/>
          </a:prstGeom>
        </p:spPr>
      </p:pic>
      <p:pic>
        <p:nvPicPr>
          <p:cNvPr id="19" name="Object 10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3038986" y="5408627"/>
            <a:ext cx="263380" cy="263380"/>
          </a:xfrm>
          <a:prstGeom prst="rect">
            <a:avLst/>
          </a:prstGeom>
        </p:spPr>
      </p:pic>
      <p:pic>
        <p:nvPicPr>
          <p:cNvPr id="20" name="Object 11"/>
          <p:cNvPicPr>
            <a:picLocks noChangeAspect="1"/>
          </p:cNvPicPr>
          <p:nvPr userDrawn="1"/>
        </p:nvPicPr>
        <p:blipFill>
          <a:blip r:embed="rId5" cstate="print"/>
          <a:stretch>
            <a:fillRect/>
          </a:stretch>
        </p:blipFill>
        <p:spPr>
          <a:xfrm>
            <a:off x="3464641" y="5408627"/>
            <a:ext cx="263380" cy="263380"/>
          </a:xfrm>
          <a:prstGeom prst="rect">
            <a:avLst/>
          </a:prstGeom>
        </p:spPr>
      </p:pic>
      <p:pic>
        <p:nvPicPr>
          <p:cNvPr id="21" name="Object 12"/>
          <p:cNvPicPr>
            <a:picLocks noChangeAspect="1"/>
          </p:cNvPicPr>
          <p:nvPr userDrawn="1"/>
        </p:nvPicPr>
        <p:blipFill>
          <a:blip r:embed="rId6" cstate="print"/>
          <a:stretch>
            <a:fillRect/>
          </a:stretch>
        </p:blipFill>
        <p:spPr>
          <a:xfrm>
            <a:off x="3875055" y="5408626"/>
            <a:ext cx="263379" cy="219483"/>
          </a:xfrm>
          <a:prstGeom prst="rect">
            <a:avLst/>
          </a:prstGeom>
        </p:spPr>
      </p:pic>
      <p:pic>
        <p:nvPicPr>
          <p:cNvPr id="22" name="Object 13"/>
          <p:cNvPicPr>
            <a:picLocks noChangeAspect="1"/>
          </p:cNvPicPr>
          <p:nvPr userDrawn="1"/>
        </p:nvPicPr>
        <p:blipFill>
          <a:blip r:embed="rId7" cstate="print"/>
          <a:stretch>
            <a:fillRect/>
          </a:stretch>
        </p:blipFill>
        <p:spPr>
          <a:xfrm>
            <a:off x="4304104" y="5475651"/>
            <a:ext cx="877932" cy="131690"/>
          </a:xfrm>
          <a:prstGeom prst="rect">
            <a:avLst/>
          </a:prstGeom>
        </p:spPr>
      </p:pic>
      <p:sp>
        <p:nvSpPr>
          <p:cNvPr id="24" name="Прямоугольник 23"/>
          <p:cNvSpPr/>
          <p:nvPr userDrawn="1"/>
        </p:nvSpPr>
        <p:spPr>
          <a:xfrm>
            <a:off x="4389140" y="1948441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 userDrawn="1"/>
        </p:nvSpPr>
        <p:spPr>
          <a:xfrm>
            <a:off x="4389140" y="2853043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 userDrawn="1"/>
        </p:nvSpPr>
        <p:spPr>
          <a:xfrm>
            <a:off x="4389140" y="3757646"/>
            <a:ext cx="53868" cy="515251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59350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27665" y="838200"/>
            <a:ext cx="7694083" cy="5410200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17957" y="6596592"/>
            <a:ext cx="372535" cy="109009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33532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27666" y="821267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326467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9850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72571" y="821268"/>
            <a:ext cx="2949178" cy="5494866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/>
              <a:t>Образец текста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86206" y="6582834"/>
            <a:ext cx="406401" cy="1428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1227666" y="821268"/>
            <a:ext cx="4595282" cy="5494866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028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27665" y="3928533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22333" y="3928533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7"/>
            <a:ext cx="377613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7"/>
            <a:ext cx="3799415" cy="229923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58317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170332" y="6589183"/>
            <a:ext cx="4196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3"/>
          </p:nvPr>
        </p:nvSpPr>
        <p:spPr>
          <a:xfrm>
            <a:off x="1219199" y="824971"/>
            <a:ext cx="3784601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4"/>
          </p:nvPr>
        </p:nvSpPr>
        <p:spPr>
          <a:xfrm>
            <a:off x="1219199" y="1163636"/>
            <a:ext cx="377613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5"/>
          </p:nvPr>
        </p:nvSpPr>
        <p:spPr>
          <a:xfrm>
            <a:off x="5113867" y="1163636"/>
            <a:ext cx="3799415" cy="51101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6108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221133" y="6594475"/>
            <a:ext cx="366446" cy="117476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25" name="Content Placeholder 2"/>
          <p:cNvSpPr>
            <a:spLocks noGrp="1"/>
          </p:cNvSpPr>
          <p:nvPr>
            <p:ph idx="1"/>
          </p:nvPr>
        </p:nvSpPr>
        <p:spPr>
          <a:xfrm>
            <a:off x="1219199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26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2445675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  <p:sp>
        <p:nvSpPr>
          <p:cNvPr id="15" name="Content Placeholder 2"/>
          <p:cNvSpPr>
            <a:spLocks noGrp="1"/>
          </p:cNvSpPr>
          <p:nvPr>
            <p:ph idx="20"/>
          </p:nvPr>
        </p:nvSpPr>
        <p:spPr>
          <a:xfrm>
            <a:off x="3165827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6" name="Content Placeholder 2"/>
          <p:cNvSpPr>
            <a:spLocks noGrp="1"/>
          </p:cNvSpPr>
          <p:nvPr>
            <p:ph idx="21"/>
          </p:nvPr>
        </p:nvSpPr>
        <p:spPr>
          <a:xfrm>
            <a:off x="5112455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7" name="Content Placeholder 2"/>
          <p:cNvSpPr>
            <a:spLocks noGrp="1"/>
          </p:cNvSpPr>
          <p:nvPr>
            <p:ph idx="22"/>
          </p:nvPr>
        </p:nvSpPr>
        <p:spPr>
          <a:xfrm>
            <a:off x="7059082" y="1290636"/>
            <a:ext cx="1871133" cy="465296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2120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833172"/>
            <a:ext cx="7694083" cy="1505123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2529947"/>
            <a:ext cx="2437208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2529947"/>
            <a:ext cx="243242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2529947"/>
            <a:ext cx="2439416" cy="378619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45733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21132" y="6589183"/>
            <a:ext cx="368827" cy="125943"/>
          </a:xfrm>
          <a:prstGeom prst="rect">
            <a:avLst/>
          </a:prstGeom>
        </p:spPr>
        <p:txBody>
          <a:bodyPr/>
          <a:lstStyle/>
          <a:p>
            <a:fld id="{BC905F72-1311-46B6-BCAC-0713119242F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1227666" y="255060"/>
            <a:ext cx="7694083" cy="430740"/>
          </a:xfrm>
          <a:prstGeom prst="rect">
            <a:avLst/>
          </a:prstGeom>
        </p:spPr>
        <p:txBody>
          <a:bodyPr/>
          <a:lstStyle>
            <a:lvl1pPr algn="r">
              <a:defRPr sz="1800">
                <a:solidFill>
                  <a:srgbClr val="2C3E50"/>
                </a:solidFill>
              </a:defRPr>
            </a:lvl1pPr>
          </a:lstStyle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227665" y="1354845"/>
            <a:ext cx="7694083" cy="2480555"/>
          </a:xfrm>
          <a:prstGeom prst="rect">
            <a:avLst/>
          </a:prstGeo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000"/>
            </a:lvl5pPr>
          </a:lstStyle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2"/>
          </p:nvPr>
        </p:nvSpPr>
        <p:spPr>
          <a:xfrm>
            <a:off x="1227665" y="4004733"/>
            <a:ext cx="2437208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1" name="Content Placeholder 3"/>
          <p:cNvSpPr>
            <a:spLocks noGrp="1"/>
          </p:cNvSpPr>
          <p:nvPr>
            <p:ph sz="half" idx="14"/>
          </p:nvPr>
        </p:nvSpPr>
        <p:spPr>
          <a:xfrm>
            <a:off x="3857113" y="4004733"/>
            <a:ext cx="243242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6"/>
          </p:nvPr>
        </p:nvSpPr>
        <p:spPr>
          <a:xfrm>
            <a:off x="6482332" y="4004733"/>
            <a:ext cx="2439416" cy="2311404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9" name="Subtitle 2"/>
          <p:cNvSpPr>
            <a:spLocks noGrp="1"/>
          </p:cNvSpPr>
          <p:nvPr>
            <p:ph type="subTitle" idx="19"/>
          </p:nvPr>
        </p:nvSpPr>
        <p:spPr>
          <a:xfrm>
            <a:off x="1219199" y="824971"/>
            <a:ext cx="7702549" cy="326495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600">
                <a:solidFill>
                  <a:srgbClr val="2C3E50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/>
              <a:t>Образец подзаголовка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7603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22419" y="205058"/>
            <a:ext cx="7719173" cy="42979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2418" y="815341"/>
            <a:ext cx="7719173" cy="554108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dirty="0"/>
              <a:t>Образец текста</a:t>
            </a:r>
          </a:p>
          <a:p>
            <a:pPr lvl="1"/>
            <a:r>
              <a:rPr lang="ru-RU" dirty="0"/>
              <a:t>Второй уровень</a:t>
            </a:r>
          </a:p>
          <a:p>
            <a:pPr lvl="2"/>
            <a:r>
              <a:rPr lang="ru-RU" dirty="0"/>
              <a:t>Третий уровень</a:t>
            </a:r>
          </a:p>
          <a:p>
            <a:pPr lvl="3"/>
            <a:r>
              <a:rPr lang="ru-RU" dirty="0"/>
              <a:t>Четвертый уровень</a:t>
            </a:r>
          </a:p>
          <a:p>
            <a:pPr lvl="4"/>
            <a:r>
              <a:rPr lang="ru-RU" dirty="0"/>
              <a:t>Пятый уровень</a:t>
            </a:r>
            <a:endParaRPr lang="en-US" dirty="0"/>
          </a:p>
        </p:txBody>
      </p:sp>
      <p:sp>
        <p:nvSpPr>
          <p:cNvPr id="15" name="Прямоугольник 14"/>
          <p:cNvSpPr/>
          <p:nvPr userDrawn="1"/>
        </p:nvSpPr>
        <p:spPr>
          <a:xfrm>
            <a:off x="8682037" y="6636005"/>
            <a:ext cx="259553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ямоугольник 15"/>
          <p:cNvSpPr/>
          <p:nvPr userDrawn="1"/>
        </p:nvSpPr>
        <p:spPr>
          <a:xfrm>
            <a:off x="195869" y="6636005"/>
            <a:ext cx="6824056" cy="36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 userDrawn="1"/>
        </p:nvSpPr>
        <p:spPr>
          <a:xfrm>
            <a:off x="6961625" y="6542073"/>
            <a:ext cx="1795684" cy="20005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700" b="1" dirty="0">
                <a:solidFill>
                  <a:srgbClr val="2C3E50"/>
                </a:solidFill>
              </a:rPr>
              <a:t>Russian Automotive</a:t>
            </a:r>
            <a:r>
              <a:rPr lang="en-US" sz="700" b="1" baseline="0" dirty="0">
                <a:solidFill>
                  <a:srgbClr val="2C3E50"/>
                </a:solidFill>
              </a:rPr>
              <a:t> Market Research</a:t>
            </a:r>
            <a:endParaRPr lang="ru-RU" sz="700" b="1" dirty="0">
              <a:solidFill>
                <a:srgbClr val="2C3E50"/>
              </a:solidFill>
            </a:endParaRPr>
          </a:p>
        </p:txBody>
      </p:sp>
      <p:sp>
        <p:nvSpPr>
          <p:cNvPr id="19" name="Прямоугольник 18"/>
          <p:cNvSpPr/>
          <p:nvPr userDrawn="1"/>
        </p:nvSpPr>
        <p:spPr>
          <a:xfrm>
            <a:off x="1238096" y="587616"/>
            <a:ext cx="7719173" cy="18000"/>
          </a:xfrm>
          <a:prstGeom prst="rect">
            <a:avLst/>
          </a:prstGeom>
          <a:solidFill>
            <a:srgbClr val="2C3E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Рисунок 19"/>
          <p:cNvPicPr>
            <a:picLocks noChangeAspect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8377" y="200020"/>
            <a:ext cx="925031" cy="6153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3178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8" r:id="rId3"/>
    <p:sldLayoutId id="2147483675" r:id="rId4"/>
    <p:sldLayoutId id="2147483664" r:id="rId5"/>
    <p:sldLayoutId id="2147483680" r:id="rId6"/>
    <p:sldLayoutId id="2147483672" r:id="rId7"/>
    <p:sldLayoutId id="2147483663" r:id="rId8"/>
    <p:sldLayoutId id="2147483678" r:id="rId9"/>
    <p:sldLayoutId id="2147483676" r:id="rId10"/>
    <p:sldLayoutId id="2147483673" r:id="rId11"/>
    <p:sldLayoutId id="2147483674" r:id="rId12"/>
    <p:sldLayoutId id="2147483677" r:id="rId13"/>
    <p:sldLayoutId id="2147483679" r:id="rId14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1800" kern="1200">
          <a:solidFill>
            <a:srgbClr val="2C3E50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4233" y="2578457"/>
            <a:ext cx="3298222" cy="2743438"/>
          </a:xfrm>
          <a:prstGeom prst="rect">
            <a:avLst/>
          </a:prstGeom>
        </p:spPr>
      </p:pic>
      <p:sp>
        <p:nvSpPr>
          <p:cNvPr id="8" name="Заголовок 2"/>
          <p:cNvSpPr txBox="1">
            <a:spLocks/>
          </p:cNvSpPr>
          <p:nvPr/>
        </p:nvSpPr>
        <p:spPr>
          <a:xfrm>
            <a:off x="1348483" y="153871"/>
            <a:ext cx="7486908" cy="43074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algn="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>
                <a:solidFill>
                  <a:srgbClr val="2C3E5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dirty="0"/>
              <a:t>За квартал новые </a:t>
            </a:r>
            <a:r>
              <a:rPr lang="ru-RU" sz="1400"/>
              <a:t>прицепы подорожали </a:t>
            </a:r>
            <a:r>
              <a:rPr lang="ru-RU" sz="1400" dirty="0"/>
              <a:t>на 9%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256537" y="621701"/>
            <a:ext cx="7670799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 fontAlgn="t">
              <a:spcAft>
                <a:spcPts val="600"/>
              </a:spcAft>
            </a:pP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Агентство Russian Automotive Market Research провело анализ средних цен на новые и подержанные прицепы и полуприцепы с 1 квартала 2021 г. по 1 квартал 2022 г.</a:t>
            </a:r>
          </a:p>
          <a:p>
            <a:pPr algn="just" fontAlgn="t">
              <a:spcAft>
                <a:spcPts val="600"/>
              </a:spcAft>
            </a:pP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Согласно данным </a:t>
            </a:r>
            <a:r>
              <a:rPr lang="en-US" sz="1100" dirty="0">
                <a:solidFill>
                  <a:srgbClr val="212121"/>
                </a:solidFill>
                <a:latin typeface="Arial" panose="020B0604020202020204" pitchFamily="34" charset="0"/>
              </a:rPr>
              <a:t>RAMR</a:t>
            </a:r>
            <a:r>
              <a:rPr lang="ru-RU" sz="1100" dirty="0">
                <a:solidFill>
                  <a:srgbClr val="212121"/>
                </a:solidFill>
                <a:latin typeface="Arial" panose="020B0604020202020204" pitchFamily="34" charset="0"/>
              </a:rPr>
              <a:t>, за последний год новая прицепная техника* подорожала на 28,1%, средняя цена на новую технику  составила 3,6 млн. руб.  Средние цены на подержанные прицепы и полуприцепы выросли на 20,5% и достигли 1,6 млн. руб.. Если же сравнивать средние цены с 4 кварталом 2021 г. , то новая прицепная техника в 1 квартале текущего года подорожала на 9,1 %, а подержанная - на 4,4 %.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1150886" y="1987426"/>
            <a:ext cx="357013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/>
              <a:t>Динамика средних цен на новые и подержанные прицепы, млн руб.</a:t>
            </a:r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55F2F2CF-42B2-418E-B0D3-DED67047A40E}"/>
              </a:ext>
            </a:extLst>
          </p:cNvPr>
          <p:cNvSpPr txBox="1"/>
          <p:nvPr/>
        </p:nvSpPr>
        <p:spPr>
          <a:xfrm>
            <a:off x="5153487" y="2017607"/>
            <a:ext cx="3551275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/>
              <a:t>Динамика средних цен на новые </a:t>
            </a:r>
          </a:p>
          <a:p>
            <a:pPr algn="ctr"/>
            <a:r>
              <a:rPr lang="ru-RU" sz="1050" b="1" dirty="0"/>
              <a:t>прицепы-цистерны, млн руб.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30A3A2A-030F-461F-B071-ACB4CDD7AE5D}"/>
              </a:ext>
            </a:extLst>
          </p:cNvPr>
          <p:cNvSpPr txBox="1"/>
          <p:nvPr/>
        </p:nvSpPr>
        <p:spPr>
          <a:xfrm>
            <a:off x="336017" y="6000400"/>
            <a:ext cx="49480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900" i="1" dirty="0"/>
              <a:t>*</a:t>
            </a:r>
            <a:r>
              <a:rPr lang="ru-RU" sz="900" i="1" dirty="0" err="1"/>
              <a:t>Тентованный</a:t>
            </a:r>
            <a:r>
              <a:rPr lang="ru-RU" sz="900" i="1" dirty="0"/>
              <a:t>, рефрижератор, бортовой, самосвальный, цистерна, тяжеловоз, фургон изотермический, контейнеровоз, </a:t>
            </a:r>
            <a:r>
              <a:rPr lang="ru-RU" sz="900" i="1" dirty="0" err="1"/>
              <a:t>сортиментовоз</a:t>
            </a:r>
            <a:endParaRPr lang="ru-RU" sz="900" i="1" dirty="0"/>
          </a:p>
        </p:txBody>
      </p:sp>
      <p:cxnSp>
        <p:nvCxnSpPr>
          <p:cNvPr id="5" name="Прямая соединительная линия 4">
            <a:extLst>
              <a:ext uri="{FF2B5EF4-FFF2-40B4-BE49-F238E27FC236}">
                <a16:creationId xmlns:a16="http://schemas.microsoft.com/office/drawing/2014/main" id="{DD0B2A6D-A0C4-40E0-AAC6-FFE540DBD3D7}"/>
              </a:ext>
            </a:extLst>
          </p:cNvPr>
          <p:cNvCxnSpPr/>
          <p:nvPr/>
        </p:nvCxnSpPr>
        <p:spPr>
          <a:xfrm>
            <a:off x="537708" y="5891265"/>
            <a:ext cx="2480741" cy="0"/>
          </a:xfrm>
          <a:prstGeom prst="line">
            <a:avLst/>
          </a:prstGeom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BE83FB6D-A60B-4544-B166-41520EB36085}"/>
              </a:ext>
            </a:extLst>
          </p:cNvPr>
          <p:cNvCxnSpPr>
            <a:cxnSpLocks/>
          </p:cNvCxnSpPr>
          <p:nvPr/>
        </p:nvCxnSpPr>
        <p:spPr>
          <a:xfrm flipV="1">
            <a:off x="1573782" y="3112519"/>
            <a:ext cx="2376000" cy="275416"/>
          </a:xfrm>
          <a:prstGeom prst="straightConnector1">
            <a:avLst/>
          </a:prstGeom>
          <a:ln w="3175"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26" name="Овал 25">
            <a:extLst>
              <a:ext uri="{FF2B5EF4-FFF2-40B4-BE49-F238E27FC236}">
                <a16:creationId xmlns:a16="http://schemas.microsoft.com/office/drawing/2014/main" id="{FBACD027-A880-4F4B-B5EC-56DEFCF427A7}"/>
              </a:ext>
            </a:extLst>
          </p:cNvPr>
          <p:cNvSpPr/>
          <p:nvPr/>
        </p:nvSpPr>
        <p:spPr>
          <a:xfrm>
            <a:off x="3919096" y="3259682"/>
            <a:ext cx="432000" cy="396000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F6423461-02B2-4361-B76E-B6D6BA6FB05E}"/>
              </a:ext>
            </a:extLst>
          </p:cNvPr>
          <p:cNvSpPr txBox="1"/>
          <p:nvPr/>
        </p:nvSpPr>
        <p:spPr>
          <a:xfrm>
            <a:off x="3836433" y="3334571"/>
            <a:ext cx="6643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ln w="0"/>
                <a:solidFill>
                  <a:srgbClr val="FF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+20,5%</a:t>
            </a:r>
          </a:p>
        </p:txBody>
      </p: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BE83FB6D-A60B-4544-B166-41520EB36085}"/>
              </a:ext>
            </a:extLst>
          </p:cNvPr>
          <p:cNvCxnSpPr>
            <a:cxnSpLocks/>
          </p:cNvCxnSpPr>
          <p:nvPr/>
        </p:nvCxnSpPr>
        <p:spPr>
          <a:xfrm flipV="1">
            <a:off x="1622066" y="3737373"/>
            <a:ext cx="2376000" cy="275416"/>
          </a:xfrm>
          <a:prstGeom prst="straightConnector1">
            <a:avLst/>
          </a:prstGeom>
          <a:ln w="3175">
            <a:solidFill>
              <a:srgbClr val="FF0000"/>
            </a:solidFill>
            <a:tailEnd type="triangle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pic>
        <p:nvPicPr>
          <p:cNvPr id="7" name="Рисунок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70367" y="2470024"/>
            <a:ext cx="4273666" cy="2895851"/>
          </a:xfrm>
          <a:prstGeom prst="rect">
            <a:avLst/>
          </a:prstGeom>
        </p:spPr>
      </p:pic>
      <p:sp>
        <p:nvSpPr>
          <p:cNvPr id="22" name="Овал 21">
            <a:extLst>
              <a:ext uri="{FF2B5EF4-FFF2-40B4-BE49-F238E27FC236}">
                <a16:creationId xmlns:a16="http://schemas.microsoft.com/office/drawing/2014/main" id="{AE2CA4FE-7E4C-4794-89CC-323FB34C91EF}"/>
              </a:ext>
            </a:extLst>
          </p:cNvPr>
          <p:cNvSpPr/>
          <p:nvPr/>
        </p:nvSpPr>
        <p:spPr>
          <a:xfrm>
            <a:off x="3977456" y="2807073"/>
            <a:ext cx="432000" cy="396000"/>
          </a:xfrm>
          <a:prstGeom prst="ellipse">
            <a:avLst/>
          </a:prstGeom>
          <a:solidFill>
            <a:schemeClr val="bg1"/>
          </a:solidFill>
          <a:ln w="1270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6423461-02B2-4361-B76E-B6D6BA6FB05E}"/>
              </a:ext>
            </a:extLst>
          </p:cNvPr>
          <p:cNvSpPr txBox="1"/>
          <p:nvPr/>
        </p:nvSpPr>
        <p:spPr>
          <a:xfrm>
            <a:off x="3880916" y="2882852"/>
            <a:ext cx="664303" cy="251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b="1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+28,1%</a:t>
            </a:r>
          </a:p>
        </p:txBody>
      </p:sp>
    </p:spTree>
    <p:extLst>
      <p:ext uri="{BB962C8B-B14F-4D97-AF65-F5344CB8AC3E}">
        <p14:creationId xmlns:p14="http://schemas.microsoft.com/office/powerpoint/2010/main" val="1288367630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Образец заголовка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2938</TotalTime>
  <Words>90</Words>
  <Application>Microsoft Office PowerPoint</Application>
  <PresentationFormat>Экран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ＭＳ Ｐゴシック</vt:lpstr>
      <vt:lpstr>Arial</vt:lpstr>
      <vt:lpstr>Тема Office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Евсегнеев Сергей Михайлович</dc:creator>
  <cp:lastModifiedBy>Болушева Ольга Александровна</cp:lastModifiedBy>
  <cp:revision>340</cp:revision>
  <cp:lastPrinted>2022-05-05T08:54:15Z</cp:lastPrinted>
  <dcterms:created xsi:type="dcterms:W3CDTF">2017-01-10T10:06:35Z</dcterms:created>
  <dcterms:modified xsi:type="dcterms:W3CDTF">2022-05-05T09:44:10Z</dcterms:modified>
</cp:coreProperties>
</file>