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660066"/>
    <a:srgbClr val="C0504D"/>
    <a:srgbClr val="FFFFFF"/>
    <a:srgbClr val="FABE00"/>
    <a:srgbClr val="404040"/>
    <a:srgbClr val="FDC169"/>
    <a:srgbClr val="F7CB29"/>
    <a:srgbClr val="FFCA21"/>
    <a:srgbClr val="09A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233" y="2578457"/>
            <a:ext cx="3298222" cy="2743438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За квартал новые </a:t>
            </a:r>
            <a:r>
              <a:rPr lang="ru-RU" sz="1400"/>
              <a:t>прицепы подорожали </a:t>
            </a:r>
            <a:r>
              <a:rPr lang="ru-RU" sz="1400" dirty="0"/>
              <a:t>на 9%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56537" y="621701"/>
            <a:ext cx="7670799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Агентство Russian Automotive Market Research провело анализ средних цен на новые и подержанные прицепы и полуприцепы с 1 квартала 2021 г. по 1 квартал 2022 г.</a:t>
            </a:r>
          </a:p>
          <a:p>
            <a:pPr algn="just" fontAlgn="t">
              <a:spcAft>
                <a:spcPts val="600"/>
              </a:spcAft>
            </a:pP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Согласно данным </a:t>
            </a:r>
            <a:r>
              <a:rPr lang="en-US" sz="1100" dirty="0">
                <a:solidFill>
                  <a:srgbClr val="212121"/>
                </a:solidFill>
                <a:latin typeface="Arial" panose="020B0604020202020204" pitchFamily="34" charset="0"/>
              </a:rPr>
              <a:t>RAMR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, за последний год новая прицепная техника* подорожала на 28,1%, средняя цена на новую технику  составила 3,6 млн. руб.  Средние цены на подержанные прицепы и полуприцепы выросли на 20,5% и достигли 1,6 млн. руб.. Если же сравнивать средние цены с 4 кварталом 2021 г. , то новая прицепная техника в 1 квартале текущего года подорожала на 9,1 %, а подержанная - на 4,4 %.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150886" y="1987426"/>
            <a:ext cx="357013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/>
              <a:t>Динамика средних цен на новые и подержанные прицепы, млн руб.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5F2F2CF-42B2-418E-B0D3-DED67047A40E}"/>
              </a:ext>
            </a:extLst>
          </p:cNvPr>
          <p:cNvSpPr txBox="1"/>
          <p:nvPr/>
        </p:nvSpPr>
        <p:spPr>
          <a:xfrm>
            <a:off x="5153487" y="2017607"/>
            <a:ext cx="35512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/>
              <a:t>Динамика средних цен на новые </a:t>
            </a:r>
          </a:p>
          <a:p>
            <a:pPr algn="ctr"/>
            <a:r>
              <a:rPr lang="ru-RU" sz="1050" b="1" dirty="0"/>
              <a:t>прицепы-цистерны, млн руб.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0A3A2A-030F-461F-B071-ACB4CDD7AE5D}"/>
              </a:ext>
            </a:extLst>
          </p:cNvPr>
          <p:cNvSpPr txBox="1"/>
          <p:nvPr/>
        </p:nvSpPr>
        <p:spPr>
          <a:xfrm>
            <a:off x="336017" y="6000400"/>
            <a:ext cx="4948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/>
              <a:t>*</a:t>
            </a:r>
            <a:r>
              <a:rPr lang="ru-RU" sz="900" i="1" dirty="0" err="1"/>
              <a:t>Тентованный</a:t>
            </a:r>
            <a:r>
              <a:rPr lang="ru-RU" sz="900" i="1" dirty="0"/>
              <a:t>, рефрижератор, бортовой, самосвальный, цистерна, тяжеловоз, фургон изотермический, контейнеровоз, </a:t>
            </a:r>
            <a:r>
              <a:rPr lang="ru-RU" sz="900" i="1" dirty="0" err="1"/>
              <a:t>сортиментовоз</a:t>
            </a:r>
            <a:endParaRPr lang="ru-RU" sz="900" i="1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DD0B2A6D-A0C4-40E0-AAC6-FFE540DBD3D7}"/>
              </a:ext>
            </a:extLst>
          </p:cNvPr>
          <p:cNvCxnSpPr/>
          <p:nvPr/>
        </p:nvCxnSpPr>
        <p:spPr>
          <a:xfrm>
            <a:off x="537708" y="5891265"/>
            <a:ext cx="248074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BE83FB6D-A60B-4544-B166-41520EB36085}"/>
              </a:ext>
            </a:extLst>
          </p:cNvPr>
          <p:cNvCxnSpPr>
            <a:cxnSpLocks/>
          </p:cNvCxnSpPr>
          <p:nvPr/>
        </p:nvCxnSpPr>
        <p:spPr>
          <a:xfrm flipV="1">
            <a:off x="1573782" y="3112519"/>
            <a:ext cx="2376000" cy="275416"/>
          </a:xfrm>
          <a:prstGeom prst="straightConnector1">
            <a:avLst/>
          </a:prstGeom>
          <a:ln w="31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6" name="Овал 25">
            <a:extLst>
              <a:ext uri="{FF2B5EF4-FFF2-40B4-BE49-F238E27FC236}">
                <a16:creationId xmlns:a16="http://schemas.microsoft.com/office/drawing/2014/main" id="{FBACD027-A880-4F4B-B5EC-56DEFCF427A7}"/>
              </a:ext>
            </a:extLst>
          </p:cNvPr>
          <p:cNvSpPr/>
          <p:nvPr/>
        </p:nvSpPr>
        <p:spPr>
          <a:xfrm>
            <a:off x="3919096" y="3259682"/>
            <a:ext cx="432000" cy="39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6423461-02B2-4361-B76E-B6D6BA6FB05E}"/>
              </a:ext>
            </a:extLst>
          </p:cNvPr>
          <p:cNvSpPr txBox="1"/>
          <p:nvPr/>
        </p:nvSpPr>
        <p:spPr>
          <a:xfrm>
            <a:off x="3836433" y="3334571"/>
            <a:ext cx="6643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+20,5%</a:t>
            </a:r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BE83FB6D-A60B-4544-B166-41520EB36085}"/>
              </a:ext>
            </a:extLst>
          </p:cNvPr>
          <p:cNvCxnSpPr>
            <a:cxnSpLocks/>
          </p:cNvCxnSpPr>
          <p:nvPr/>
        </p:nvCxnSpPr>
        <p:spPr>
          <a:xfrm flipV="1">
            <a:off x="1622066" y="3737373"/>
            <a:ext cx="2376000" cy="275416"/>
          </a:xfrm>
          <a:prstGeom prst="straightConnector1">
            <a:avLst/>
          </a:prstGeom>
          <a:ln w="3175">
            <a:solidFill>
              <a:srgbClr val="FF000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0367" y="2470024"/>
            <a:ext cx="4273666" cy="2895851"/>
          </a:xfrm>
          <a:prstGeom prst="rect">
            <a:avLst/>
          </a:prstGeom>
        </p:spPr>
      </p:pic>
      <p:sp>
        <p:nvSpPr>
          <p:cNvPr id="22" name="Овал 21">
            <a:extLst>
              <a:ext uri="{FF2B5EF4-FFF2-40B4-BE49-F238E27FC236}">
                <a16:creationId xmlns:a16="http://schemas.microsoft.com/office/drawing/2014/main" id="{AE2CA4FE-7E4C-4794-89CC-323FB34C91EF}"/>
              </a:ext>
            </a:extLst>
          </p:cNvPr>
          <p:cNvSpPr/>
          <p:nvPr/>
        </p:nvSpPr>
        <p:spPr>
          <a:xfrm>
            <a:off x="3977456" y="2807073"/>
            <a:ext cx="432000" cy="396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6423461-02B2-4361-B76E-B6D6BA6FB05E}"/>
              </a:ext>
            </a:extLst>
          </p:cNvPr>
          <p:cNvSpPr txBox="1"/>
          <p:nvPr/>
        </p:nvSpPr>
        <p:spPr>
          <a:xfrm>
            <a:off x="3880916" y="2882852"/>
            <a:ext cx="664303" cy="251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+28,1%</a:t>
            </a:r>
          </a:p>
        </p:txBody>
      </p:sp>
    </p:spTree>
    <p:extLst>
      <p:ext uri="{BB962C8B-B14F-4D97-AF65-F5344CB8AC3E}">
        <p14:creationId xmlns:p14="http://schemas.microsoft.com/office/powerpoint/2010/main" val="12883676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2938</TotalTime>
  <Words>90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340</cp:revision>
  <cp:lastPrinted>2022-05-05T08:54:15Z</cp:lastPrinted>
  <dcterms:created xsi:type="dcterms:W3CDTF">2017-01-10T10:06:35Z</dcterms:created>
  <dcterms:modified xsi:type="dcterms:W3CDTF">2022-05-05T09:44:10Z</dcterms:modified>
</cp:coreProperties>
</file>