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18777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 четыре месяца стоимость владения автомобилем выросла на 23%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9200" y="696553"/>
            <a:ext cx="7686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Агентство Russian Automotive Market Research проанализировало изменение </a:t>
            </a:r>
            <a:r>
              <a:rPr lang="ru-RU" sz="1000" dirty="0">
                <a:cs typeface="Calibri Light" panose="020F0302020204030204" pitchFamily="34" charset="0"/>
                <a:hlinkClick r:id="rId2"/>
              </a:rPr>
              <a:t>стоимости владения </a:t>
            </a:r>
            <a:r>
              <a:rPr lang="ru-RU" sz="1000" dirty="0">
                <a:cs typeface="Calibri Light" panose="020F0302020204030204" pitchFamily="34" charset="0"/>
              </a:rPr>
              <a:t>новыми легковыми автомобилями с декабря </a:t>
            </a:r>
            <a:r>
              <a:rPr lang="ru-RU" sz="1000">
                <a:cs typeface="Calibri Light" panose="020F0302020204030204" pitchFamily="34" charset="0"/>
              </a:rPr>
              <a:t>2021 года </a:t>
            </a:r>
            <a:r>
              <a:rPr lang="ru-RU" sz="1000" dirty="0">
                <a:cs typeface="Calibri Light" panose="020F0302020204030204" pitchFamily="34" charset="0"/>
              </a:rPr>
              <a:t>по </a:t>
            </a:r>
            <a:r>
              <a:rPr lang="ru-RU" sz="1000">
                <a:cs typeface="Calibri Light" panose="020F0302020204030204" pitchFamily="34" charset="0"/>
              </a:rPr>
              <a:t>апрель 2022года.</a:t>
            </a:r>
            <a:endParaRPr lang="ru-RU" sz="1000" dirty="0">
              <a:cs typeface="Calibri Light" panose="020F0302020204030204" pitchFamily="34" charset="0"/>
            </a:endParaRP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Анализ представлен на примере автомобиля </a:t>
            </a:r>
            <a:r>
              <a:rPr lang="pt-BR" sz="1000" dirty="0">
                <a:cs typeface="Calibri Light" panose="020F0302020204030204" pitchFamily="34" charset="0"/>
              </a:rPr>
              <a:t>KIA RIO X Premium</a:t>
            </a:r>
            <a:r>
              <a:rPr lang="ru-RU" sz="1000" dirty="0">
                <a:cs typeface="Calibri Light" panose="020F0302020204030204" pitchFamily="34" charset="0"/>
              </a:rPr>
              <a:t>:  бензиновый двигатель, 1,6л., АКПП, передний привод, хетчбэк. Стоимость владения рассчитывалась при условии покупки автомобиля за собственные средства, владения автомобилем в г. Москва в течении 3-х лет, среднегодовом пробеге 25 000 км.  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За четыре месяца стоимость владения автомобилем выросла на 23%, стоимость ТО подорожала на 32%, стоимость затрат на шины и шиномонтаж увеличилась на 19,1%.</a:t>
            </a:r>
            <a:endParaRPr lang="ru-RU" sz="1000" dirty="0">
              <a:solidFill>
                <a:srgbClr val="C00000"/>
              </a:solidFill>
              <a:cs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3847" y="5285825"/>
            <a:ext cx="7373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DV-TC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Грузовые автомобили</a:t>
            </a:r>
          </a:p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 </a:t>
            </a:r>
          </a:p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fontAlgn="t"/>
            <a:r>
              <a:rPr lang="ru-RU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Обновление – ежемесячное.</a:t>
            </a:r>
            <a:endParaRPr lang="en-US" sz="1000" u="sng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06223"/>
              </p:ext>
            </p:extLst>
          </p:nvPr>
        </p:nvGraphicFramePr>
        <p:xfrm>
          <a:off x="1304925" y="2318767"/>
          <a:ext cx="7367217" cy="2638890"/>
        </p:xfrm>
        <a:graphic>
          <a:graphicData uri="http://schemas.openxmlformats.org/drawingml/2006/table">
            <a:tbl>
              <a:tblPr/>
              <a:tblGrid>
                <a:gridCol w="3019333">
                  <a:extLst>
                    <a:ext uri="{9D8B030D-6E8A-4147-A177-3AD203B41FA5}">
                      <a16:colId xmlns:a16="http://schemas.microsoft.com/office/drawing/2014/main" val="599474241"/>
                    </a:ext>
                  </a:extLst>
                </a:gridCol>
                <a:gridCol w="2173942">
                  <a:extLst>
                    <a:ext uri="{9D8B030D-6E8A-4147-A177-3AD203B41FA5}">
                      <a16:colId xmlns:a16="http://schemas.microsoft.com/office/drawing/2014/main" val="1328079794"/>
                    </a:ext>
                  </a:extLst>
                </a:gridCol>
                <a:gridCol w="2173942">
                  <a:extLst>
                    <a:ext uri="{9D8B030D-6E8A-4147-A177-3AD203B41FA5}">
                      <a16:colId xmlns:a16="http://schemas.microsoft.com/office/drawing/2014/main" val="34127917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Декабрь,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Апрель,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9637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нового автомобиля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1 364 900,00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1 873 169,00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136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за километр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14,77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18,13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546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в год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369 245,57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453 277,69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613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за 3 года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1 107 736,70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1 359 833,06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158407"/>
                  </a:ext>
                </a:extLst>
              </a:tr>
              <a:tr h="78983">
                <a:tc gridSpan="3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393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всех ТО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72 794,00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95 874,00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92515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ремонта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46 008,00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55 232,00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797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Общая стоимость топлива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352 373,25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362 919,75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946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Шины  и шиномонтаж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29 370,00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34 992,00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351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ОСАГО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48 307,17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48 307,17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40965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КАСКО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250 186,17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343 351,88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747900"/>
                  </a:ext>
                </a:extLst>
              </a:tr>
              <a:tr h="115313">
                <a:tc gridSpan="3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384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Потеря стоимости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296 623,11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407 081,26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783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Остаточная стоимость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1 068 276,89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1 466 087,74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15568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930504" y="4963230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Источник: 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Russian Automotive Market Research (</a:t>
            </a: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НАПИ)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549FB2-3BF9-4724-83E3-6414F13E61E7}"/>
              </a:ext>
            </a:extLst>
          </p:cNvPr>
          <p:cNvSpPr/>
          <p:nvPr/>
        </p:nvSpPr>
        <p:spPr>
          <a:xfrm>
            <a:off x="1285875" y="1978580"/>
            <a:ext cx="7353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Aft>
                <a:spcPts val="600"/>
              </a:spcAft>
            </a:pPr>
            <a:r>
              <a:rPr lang="ru-RU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(ТСО)</a:t>
            </a:r>
            <a:r>
              <a:rPr lang="pt-BR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KIA RIO X Premium</a:t>
            </a:r>
            <a:endParaRPr lang="ru-RU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18777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 четыре месяца стоимость владения автомобилем выросла на 23%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97906" y="182203"/>
            <a:ext cx="7578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Russian Automotive Market Research проанализировало изменение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стоимости владения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новыми легковыми автомобилями с декабря 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2021 года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апрель 2022года.</a:t>
            </a:r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Анализ представлен на примере автомобиля </a:t>
            </a:r>
            <a:r>
              <a:rPr lang="pt-BR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KIA RIO X Premium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:  бензиновый двигатель, 1,6л., АКПП, передний привод, хетчбэк. Стоимость владения рассчитывалась при условии покупки автомобиля за собственные средства, владения автомобилем в г. Москва в течении 3-х лет, среднегодовом пробеге 25 000 км.  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За четыре месяца стоимость владения автомобилем выросла на 23%, стоимость ТО подорожала на 32%, стоимость затрат на шины и шиномонтаж увеличилась на 19,1%.</a:t>
            </a:r>
            <a:endParaRPr lang="ru-RU" sz="10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1922" y="5428700"/>
            <a:ext cx="7373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DV-TC</a:t>
            </a:r>
            <a:r>
              <a:rPr lang="ru-RU" sz="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 </a:t>
            </a:r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Грузовые автомобили</a:t>
            </a:r>
          </a:p>
          <a:p>
            <a:pPr algn="just" fontAlgn="t"/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 </a:t>
            </a:r>
          </a:p>
          <a:p>
            <a:pPr algn="just" fontAlgn="t"/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r>
              <a:rPr lang="ru-RU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fontAlgn="t"/>
            <a:r>
              <a:rPr lang="ru-RU" sz="9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ежемесячное.</a:t>
            </a:r>
            <a:endParaRPr lang="en-US" sz="9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88905"/>
              </p:ext>
            </p:extLst>
          </p:nvPr>
        </p:nvGraphicFramePr>
        <p:xfrm>
          <a:off x="1676954" y="2116544"/>
          <a:ext cx="5216216" cy="2705958"/>
        </p:xfrm>
        <a:graphic>
          <a:graphicData uri="http://schemas.openxmlformats.org/drawingml/2006/table">
            <a:tbl>
              <a:tblPr/>
              <a:tblGrid>
                <a:gridCol w="2189626">
                  <a:extLst>
                    <a:ext uri="{9D8B030D-6E8A-4147-A177-3AD203B41FA5}">
                      <a16:colId xmlns:a16="http://schemas.microsoft.com/office/drawing/2014/main" val="599474241"/>
                    </a:ext>
                  </a:extLst>
                </a:gridCol>
                <a:gridCol w="1513295">
                  <a:extLst>
                    <a:ext uri="{9D8B030D-6E8A-4147-A177-3AD203B41FA5}">
                      <a16:colId xmlns:a16="http://schemas.microsoft.com/office/drawing/2014/main" val="1328079794"/>
                    </a:ext>
                  </a:extLst>
                </a:gridCol>
                <a:gridCol w="1513295">
                  <a:extLst>
                    <a:ext uri="{9D8B030D-6E8A-4147-A177-3AD203B41FA5}">
                      <a16:colId xmlns:a16="http://schemas.microsoft.com/office/drawing/2014/main" val="34127917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Декабрь, </a:t>
                      </a:r>
                      <a:r>
                        <a:rPr lang="ru-RU" sz="10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Апрель,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96371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нового автомобиля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1 364 900,00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1 873 169,00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13695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километр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14,77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18,13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54631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в год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369 245,57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453 277,69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61353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3 года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1 107 736,70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1 359 833,06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158407"/>
                  </a:ext>
                </a:extLst>
              </a:tr>
              <a:tr h="74800">
                <a:tc gridSpan="3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39385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всех ТО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72 794,00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95 874,00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925158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ремонта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46 008,00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55 232,00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79798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Общая стоимость топлива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352 373,25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362 919,75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94609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Шины  и шиномонтаж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29 370,00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34 992,00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35192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ОСАГО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409652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КАСКО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250 186,17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343 351,88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747900"/>
                  </a:ext>
                </a:extLst>
              </a:tr>
              <a:tr h="108000">
                <a:tc gridSpan="3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38405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Потеря стоимости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296 623,11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407 081,26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78315"/>
                  </a:ext>
                </a:extLst>
              </a:tr>
              <a:tr h="1855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Остаточная стоимость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1 068 276,89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1 466 087,74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15568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69312" y="5269495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Источник: 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Russian Automotive Market Research (</a:t>
            </a: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НАПИ)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549FB2-3BF9-4724-83E3-6414F13E61E7}"/>
              </a:ext>
            </a:extLst>
          </p:cNvPr>
          <p:cNvSpPr/>
          <p:nvPr/>
        </p:nvSpPr>
        <p:spPr>
          <a:xfrm>
            <a:off x="1670537" y="1840834"/>
            <a:ext cx="5222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Aft>
                <a:spcPts val="600"/>
              </a:spcAft>
            </a:pPr>
            <a:r>
              <a:rPr lang="ru-RU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(ТСО)</a:t>
            </a:r>
            <a:r>
              <a:rPr lang="pt-BR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KIA RIO X Premium</a:t>
            </a:r>
            <a:endParaRPr lang="ru-RU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84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3325</TotalTime>
  <Words>664</Words>
  <Application>Microsoft Office PowerPoint</Application>
  <PresentationFormat>Экран (4:3)</PresentationFormat>
  <Paragraphs>104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398</cp:revision>
  <cp:lastPrinted>2021-12-17T09:54:00Z</cp:lastPrinted>
  <dcterms:created xsi:type="dcterms:W3CDTF">2017-01-10T10:06:35Z</dcterms:created>
  <dcterms:modified xsi:type="dcterms:W3CDTF">2022-04-28T09:46:06Z</dcterms:modified>
</cp:coreProperties>
</file>