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7C7A7"/>
    <a:srgbClr val="615B5B"/>
    <a:srgbClr val="8AE693"/>
    <a:srgbClr val="AAC5FC"/>
    <a:srgbClr val="BBDCF1"/>
    <a:srgbClr val="B3F09A"/>
    <a:srgbClr val="9CEEC7"/>
    <a:srgbClr val="A0EAA9"/>
    <a:srgbClr val="F577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>
        <p:scale>
          <a:sx n="100" d="100"/>
          <a:sy n="100" d="100"/>
        </p:scale>
        <p:origin x="2298" y="2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1474860" y="137412"/>
            <a:ext cx="7486908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Выручка с продажи китайских автомобилей выросла на 112% </a:t>
            </a:r>
            <a:endParaRPr lang="ko-KR" altLang="en-US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239715" y="707407"/>
            <a:ext cx="7695676" cy="1076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ru-RU" sz="1100" dirty="0"/>
              <a:t>Согласно данным </a:t>
            </a:r>
            <a:r>
              <a:rPr lang="en-US" sz="1100" dirty="0">
                <a:hlinkClick r:id="rId2"/>
              </a:rPr>
              <a:t>Russian Automotive Market Research</a:t>
            </a:r>
            <a:r>
              <a:rPr lang="ru-RU" sz="1100" dirty="0">
                <a:hlinkClick r:id="rId2"/>
              </a:rPr>
              <a:t> </a:t>
            </a:r>
            <a:r>
              <a:rPr lang="ru-RU" sz="1100" dirty="0"/>
              <a:t>финансовая емкость рынка новых легковых автомобилей за два </a:t>
            </a:r>
            <a:r>
              <a:rPr lang="ru-RU" sz="1100"/>
              <a:t>месяца 2022 </a:t>
            </a:r>
            <a:r>
              <a:rPr lang="ru-RU" sz="1100" dirty="0"/>
              <a:t>года составила 432,6 млрд. руб. По сравнению с аналогичным периодом прошлого года, финансовая емкость выросла на 8,7%. Наибольший рост продаж «в штуках» и в «деньгах» у автомобилей китайских брендов (+74,1% и +112,1% </a:t>
            </a:r>
            <a:r>
              <a:rPr lang="ru-RU" sz="1100"/>
              <a:t>соответственно</a:t>
            </a:r>
            <a:r>
              <a:rPr lang="ru-RU" sz="1100" smtClean="0"/>
              <a:t>).</a:t>
            </a:r>
            <a:endParaRPr lang="ru-RU" sz="1100" dirty="0"/>
          </a:p>
        </p:txBody>
      </p:sp>
      <p:sp>
        <p:nvSpPr>
          <p:cNvPr id="19" name="TextBox 18">
            <a:hlinkClick r:id="rId3"/>
            <a:extLst>
              <a:ext uri="{FF2B5EF4-FFF2-40B4-BE49-F238E27FC236}">
                <a16:creationId xmlns:a16="http://schemas.microsoft.com/office/drawing/2014/main" id="{8951C0F7-5B66-6F43-B268-AF859CE8BA04}"/>
              </a:ext>
            </a:extLst>
          </p:cNvPr>
          <p:cNvSpPr txBox="1"/>
          <p:nvPr/>
        </p:nvSpPr>
        <p:spPr>
          <a:xfrm>
            <a:off x="1332262" y="2100951"/>
            <a:ext cx="33845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Продажи новых легковых </a:t>
            </a:r>
            <a:r>
              <a:rPr lang="ru-RU" sz="1000" b="1">
                <a:latin typeface="Arial" panose="020B0604020202020204" pitchFamily="34" charset="0"/>
                <a:cs typeface="Arial" panose="020B0604020202020204" pitchFamily="34" charset="0"/>
              </a:rPr>
              <a:t>автомобилей </a:t>
            </a:r>
            <a:r>
              <a:rPr lang="ru-RU" sz="1000" b="1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000" b="1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000" b="1" smtClean="0"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стране происхождения бренда, тыс. ед.</a:t>
            </a:r>
            <a:endParaRPr kumimoji="0" lang="ko-KR" altLang="en-US" sz="1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925084" y="2080236"/>
            <a:ext cx="385942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Финансовая емкость </a:t>
            </a:r>
            <a:r>
              <a:rPr lang="ru-RU" sz="1000" b="1">
                <a:latin typeface="Arial" panose="020B0604020202020204" pitchFamily="34" charset="0"/>
                <a:cs typeface="Arial" panose="020B0604020202020204" pitchFamily="34" charset="0"/>
              </a:rPr>
              <a:t>рынка </a:t>
            </a:r>
            <a:r>
              <a:rPr lang="ru-RU" sz="1000" b="1" smtClean="0">
                <a:latin typeface="Arial" panose="020B0604020202020204" pitchFamily="34" charset="0"/>
                <a:cs typeface="Arial" panose="020B0604020202020204" pitchFamily="34" charset="0"/>
              </a:rPr>
              <a:t>новых </a:t>
            </a:r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легковых </a:t>
            </a:r>
            <a:r>
              <a:rPr lang="ru-RU" sz="1000" b="1">
                <a:latin typeface="Arial" panose="020B0604020202020204" pitchFamily="34" charset="0"/>
                <a:cs typeface="Arial" panose="020B0604020202020204" pitchFamily="34" charset="0"/>
              </a:rPr>
              <a:t>автомобилей </a:t>
            </a:r>
            <a:r>
              <a:rPr lang="ru-RU" sz="1000" b="1" smtClean="0"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стране происхождения бренда</a:t>
            </a:r>
            <a:r>
              <a:rPr lang="ru-RU" sz="1000" b="1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00" b="1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000" b="1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000" b="1" smtClean="0">
                <a:latin typeface="Arial" panose="020B0604020202020204" pitchFamily="34" charset="0"/>
                <a:cs typeface="Arial" panose="020B0604020202020204" pitchFamily="34" charset="0"/>
              </a:rPr>
              <a:t>млрд</a:t>
            </a:r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. руб.</a:t>
            </a:r>
            <a:endParaRPr lang="ko-KR" alt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02140" y="2655858"/>
            <a:ext cx="7682719" cy="3698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411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2640</TotalTime>
  <Words>86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맑은 고딕</vt:lpstr>
      <vt:lpstr>ＭＳ Ｐゴシック</vt:lpstr>
      <vt:lpstr>Arial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282</cp:revision>
  <cp:lastPrinted>2021-01-12T08:54:06Z</cp:lastPrinted>
  <dcterms:created xsi:type="dcterms:W3CDTF">2017-01-10T10:06:35Z</dcterms:created>
  <dcterms:modified xsi:type="dcterms:W3CDTF">2022-03-24T09:10:14Z</dcterms:modified>
</cp:coreProperties>
</file>