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761163" cy="99425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1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78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90032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3445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2166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667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55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429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8237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9973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163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2944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D5989-14C6-404C-8A65-40B5B34DAE63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3321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3D5989-14C6-404C-8A65-40B5B34DAE63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DA2F48-50C3-457A-8AE0-18D3E6A1B6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696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napinfo.ru/services/avtomobilnaya-statistika/avtomobilnaya-statistika/" TargetMode="External"/><Relationship Id="rId2" Type="http://schemas.openxmlformats.org/officeDocument/2006/relationships/hyperlink" Target="https://napinfo.ru/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22401" y="683490"/>
            <a:ext cx="749154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spcAft>
                <a:spcPts val="600"/>
              </a:spcAft>
            </a:pPr>
            <a:r>
              <a:rPr lang="ru-RU" sz="1100" dirty="0">
                <a:latin typeface="+mj-lt"/>
              </a:rPr>
              <a:t>Маркетинговое агентство </a:t>
            </a:r>
            <a:r>
              <a:rPr lang="ru-RU" sz="1100" dirty="0">
                <a:latin typeface="+mj-lt"/>
                <a:hlinkClick r:id="rId2"/>
              </a:rPr>
              <a:t>НАПИ</a:t>
            </a:r>
            <a:r>
              <a:rPr lang="ru-RU" sz="1100" dirty="0">
                <a:latin typeface="+mj-lt"/>
              </a:rPr>
              <a:t> проанализировало продажи новых легковых автомобилей российских, китайских и иных иностранных брендов в январе-сентябре 2026 года. По сравнению с аналогичным периодом прошлого года рынок вырос на 7,7% и составил 950,2 тыс. </a:t>
            </a:r>
            <a:r>
              <a:rPr lang="ru-RU" sz="1100">
                <a:latin typeface="+mj-lt"/>
              </a:rPr>
              <a:t>автомобилей.</a:t>
            </a:r>
            <a:endParaRPr lang="ru-RU" sz="1100" dirty="0">
              <a:latin typeface="+mj-lt"/>
            </a:endParaRPr>
          </a:p>
          <a:p>
            <a:pPr algn="just">
              <a:spcAft>
                <a:spcPts val="600"/>
              </a:spcAft>
            </a:pPr>
            <a:r>
              <a:rPr lang="ru-RU" sz="1100" dirty="0">
                <a:latin typeface="+mj-lt"/>
                <a:hlinkClick r:id="rId3"/>
              </a:rPr>
              <a:t>Продажи автомобилей </a:t>
            </a:r>
            <a:r>
              <a:rPr lang="ru-RU" sz="1100" dirty="0">
                <a:latin typeface="+mj-lt"/>
              </a:rPr>
              <a:t>традиционных российских брендов за год сократились на 2,5%, их доля составила 26,9% (-2,1 </a:t>
            </a:r>
            <a:r>
              <a:rPr lang="ru-RU" sz="1100" dirty="0" err="1">
                <a:latin typeface="+mj-lt"/>
              </a:rPr>
              <a:t>п.п</a:t>
            </a:r>
            <a:r>
              <a:rPr lang="ru-RU" sz="1100" dirty="0">
                <a:latin typeface="+mj-lt"/>
              </a:rPr>
              <a:t>.). В то же время продажи российских автомобилей, производимых в партнерстве с Китаем, за год выросли на 442,6%, их доля достигла 14,8% (+11,9 </a:t>
            </a:r>
            <a:r>
              <a:rPr lang="ru-RU" sz="1100" dirty="0" err="1">
                <a:latin typeface="+mj-lt"/>
              </a:rPr>
              <a:t>п.п</a:t>
            </a:r>
            <a:r>
              <a:rPr lang="ru-RU" sz="1100" dirty="0">
                <a:latin typeface="+mj-lt"/>
              </a:rPr>
              <a:t>.). За счет этого сократилась реализация китайских автомобилей (-21,2%), их доля резко снизилась до 39,7% (-14,6 </a:t>
            </a:r>
            <a:r>
              <a:rPr lang="ru-RU" sz="1100" dirty="0" err="1">
                <a:latin typeface="+mj-lt"/>
              </a:rPr>
              <a:t>п.п</a:t>
            </a:r>
            <a:r>
              <a:rPr lang="ru-RU" sz="1100" dirty="0">
                <a:latin typeface="+mj-lt"/>
              </a:rPr>
              <a:t>.). Выросли и продажи белорусского  </a:t>
            </a:r>
            <a:r>
              <a:rPr lang="en-US" sz="1100" dirty="0">
                <a:latin typeface="+mj-lt"/>
              </a:rPr>
              <a:t>BELGEE</a:t>
            </a:r>
            <a:r>
              <a:rPr lang="ru-RU" sz="1100" dirty="0">
                <a:latin typeface="+mj-lt"/>
              </a:rPr>
              <a:t> (+6,6%), также производимого в партнерстве с Китаем, доля составила 4,5% (-0,1 </a:t>
            </a:r>
            <a:r>
              <a:rPr lang="ru-RU" sz="1100" dirty="0" err="1">
                <a:latin typeface="+mj-lt"/>
              </a:rPr>
              <a:t>п.</a:t>
            </a:r>
            <a:r>
              <a:rPr lang="ru-RU" sz="1100" err="1">
                <a:latin typeface="+mj-lt"/>
              </a:rPr>
              <a:t>п</a:t>
            </a:r>
            <a:r>
              <a:rPr lang="ru-RU" sz="1100">
                <a:latin typeface="+mj-lt"/>
              </a:rPr>
              <a:t>.).</a:t>
            </a:r>
            <a:endParaRPr lang="ru-RU" sz="1100" dirty="0">
              <a:latin typeface="+mj-lt"/>
            </a:endParaRPr>
          </a:p>
          <a:p>
            <a:pPr algn="just">
              <a:spcAft>
                <a:spcPts val="600"/>
              </a:spcAft>
            </a:pPr>
            <a:r>
              <a:rPr lang="ru-RU" sz="1100" dirty="0">
                <a:latin typeface="+mj-lt"/>
              </a:rPr>
              <a:t>Увеличились продажи иномарок не китайских брендов, ввезенных по альтернативному импорту. За 9 месяцев их было продано на 79,2% больше, чем годом ранее, а доля выросла до 14,0% (+5,6 </a:t>
            </a:r>
            <a:r>
              <a:rPr lang="ru-RU" sz="1100" dirty="0" err="1">
                <a:latin typeface="+mj-lt"/>
              </a:rPr>
              <a:t>п.п</a:t>
            </a:r>
            <a:r>
              <a:rPr lang="ru-RU" sz="1100" dirty="0">
                <a:latin typeface="+mj-lt"/>
              </a:rPr>
              <a:t>.).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-1447189" y="979283"/>
            <a:ext cx="1336094" cy="4847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/>
              <a:t>#</a:t>
            </a:r>
            <a:r>
              <a:rPr lang="ru-RU" sz="900" dirty="0" err="1"/>
              <a:t>НАПИ_легковые_авто</a:t>
            </a:r>
            <a:endParaRPr lang="ru-RU" sz="9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900" dirty="0"/>
              <a:t>#</a:t>
            </a:r>
            <a:r>
              <a:rPr lang="ru-RU" sz="900" dirty="0" err="1"/>
              <a:t>НАПИ_продажи</a:t>
            </a:r>
            <a:endParaRPr lang="ru-RU" sz="900" dirty="0"/>
          </a:p>
        </p:txBody>
      </p:sp>
      <p:sp>
        <p:nvSpPr>
          <p:cNvPr id="21" name="TextBox 20"/>
          <p:cNvSpPr txBox="1"/>
          <p:nvPr/>
        </p:nvSpPr>
        <p:spPr>
          <a:xfrm>
            <a:off x="2305051" y="298769"/>
            <a:ext cx="6515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Выросли продажи российско-китайских автомобилей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D9A3EBE-49D4-4D65-BDD9-8BF1C309B3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661" y="2622482"/>
            <a:ext cx="6677025" cy="41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1007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</TotalTime>
  <Words>193</Words>
  <Application>Microsoft Office PowerPoint</Application>
  <PresentationFormat>Экран (4:3)</PresentationFormat>
  <Paragraphs>6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Болушева Ольга Александровна</dc:creator>
  <cp:lastModifiedBy>Болушева Ольга Александровна</cp:lastModifiedBy>
  <cp:revision>78</cp:revision>
  <cp:lastPrinted>2026-10-27T06:07:05Z</cp:lastPrinted>
  <dcterms:created xsi:type="dcterms:W3CDTF">2022-08-09T13:01:09Z</dcterms:created>
  <dcterms:modified xsi:type="dcterms:W3CDTF">2026-10-27T08:31:42Z</dcterms:modified>
</cp:coreProperties>
</file>