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0" d="100"/>
          <a:sy n="100" d="100"/>
        </p:scale>
        <p:origin x="2298" y="2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napinfo.ru/services/rynok-korporativnyh-avtomobilej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altLang="ko-KR" sz="1400" b="1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Вырос спрос на автомобили у корпоративных клиентов</a:t>
            </a:r>
            <a:endParaRPr lang="ru-RU" altLang="ru-RU" sz="1400" b="1" dirty="0">
              <a:solidFill>
                <a:srgbClr val="C1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56537" y="707722"/>
            <a:ext cx="7719021" cy="1076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/>
              <a:t>Согласно данным </a:t>
            </a:r>
            <a:r>
              <a:rPr lang="en-US" sz="1100" dirty="0"/>
              <a:t>Russian Automotive Market Research</a:t>
            </a:r>
            <a:r>
              <a:rPr lang="ru-RU" sz="1100" dirty="0"/>
              <a:t> </a:t>
            </a:r>
            <a:r>
              <a:rPr lang="ru-RU" sz="1100" dirty="0">
                <a:hlinkClick r:id="rId2"/>
              </a:rPr>
              <a:t>продажи новых легковых</a:t>
            </a:r>
            <a:r>
              <a:rPr lang="en-US" sz="1100" dirty="0">
                <a:hlinkClick r:id="rId2"/>
              </a:rPr>
              <a:t> </a:t>
            </a:r>
            <a:r>
              <a:rPr lang="ru-RU" sz="1100" dirty="0">
                <a:hlinkClick r:id="rId2"/>
              </a:rPr>
              <a:t>автомобилей корпоративным клиентам </a:t>
            </a:r>
            <a:r>
              <a:rPr lang="ru-RU" sz="1100" dirty="0"/>
              <a:t>за февраль 2022 г. увеличились на 23,4% по сравнению с аналогичным периодом 2021 года.</a:t>
            </a:r>
            <a:r>
              <a:rPr lang="en-US" sz="1100" dirty="0"/>
              <a:t> </a:t>
            </a:r>
            <a:r>
              <a:rPr lang="ru-RU" sz="1100" dirty="0"/>
              <a:t>В феврале текущего года корпоративные клиенты приобрели 21,4 тыс. легковых автомобилей. На фоне увеличения рынка спрос на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китайские бренды вырос на 190,6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%.</a:t>
            </a:r>
            <a:endParaRPr lang="ru-RU" sz="1100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0889C586-FDAA-4F70-8469-A81365A552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338280"/>
              </p:ext>
            </p:extLst>
          </p:nvPr>
        </p:nvGraphicFramePr>
        <p:xfrm>
          <a:off x="1409700" y="2431165"/>
          <a:ext cx="7134225" cy="3340985"/>
        </p:xfrm>
        <a:graphic>
          <a:graphicData uri="http://schemas.openxmlformats.org/drawingml/2006/table">
            <a:tbl>
              <a:tblPr/>
              <a:tblGrid>
                <a:gridCol w="1419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683">
                  <a:extLst>
                    <a:ext uri="{9D8B030D-6E8A-4147-A177-3AD203B41FA5}">
                      <a16:colId xmlns:a16="http://schemas.microsoft.com/office/drawing/2014/main" val="872351515"/>
                    </a:ext>
                  </a:extLst>
                </a:gridCol>
                <a:gridCol w="970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8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5141">
                  <a:extLst>
                    <a:ext uri="{9D8B030D-6E8A-4147-A177-3AD203B41FA5}">
                      <a16:colId xmlns:a16="http://schemas.microsoft.com/office/drawing/2014/main" val="1307235715"/>
                    </a:ext>
                  </a:extLst>
                </a:gridCol>
                <a:gridCol w="8954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013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Страна </a:t>
                      </a:r>
                      <a:r>
                        <a:rPr lang="en-US" sz="105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5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происхождения </a:t>
                      </a:r>
                      <a:r>
                        <a:rPr lang="en-US" sz="105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5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бренда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Февраль </a:t>
                      </a:r>
                      <a:r>
                        <a:rPr lang="en-US" sz="105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5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en-US" sz="105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r>
                        <a:rPr lang="ru-RU" sz="105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Февраль </a:t>
                      </a:r>
                      <a:r>
                        <a:rPr lang="ru-RU" sz="105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lang="en-US" sz="105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/20</a:t>
                      </a:r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Февраль </a:t>
                      </a:r>
                      <a:r>
                        <a:rPr lang="en-US" sz="105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5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en-US" sz="105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Февраль </a:t>
                      </a:r>
                      <a:r>
                        <a:rPr lang="en-US" sz="105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5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lang="en-US" sz="105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05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/201</a:t>
                      </a:r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912">
                <a:tc vMerge="1">
                  <a:txBody>
                    <a:bodyPr/>
                    <a:lstStyle/>
                    <a:p>
                      <a:pPr algn="ctr" fontAlgn="b"/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2C3E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br>
                        <a:rPr lang="ru-RU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ед.</a:t>
                      </a: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76327"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Германия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327"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Корея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327"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Россия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327"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Япония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327"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Франция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327"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Чехия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327"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Китай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190,6%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327"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Другие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327"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0" i="0" u="none" strike="noStrike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362074" y="2097379"/>
            <a:ext cx="71532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Продажи новых легковых автомобилей корпоративным клиентам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2562</TotalTime>
  <Words>193</Words>
  <Application>Microsoft Office PowerPoint</Application>
  <PresentationFormat>Экран (4:3)</PresentationFormat>
  <Paragraphs>77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Verdana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267</cp:revision>
  <cp:lastPrinted>2021-01-12T08:54:06Z</cp:lastPrinted>
  <dcterms:created xsi:type="dcterms:W3CDTF">2017-01-10T10:06:35Z</dcterms:created>
  <dcterms:modified xsi:type="dcterms:W3CDTF">2022-03-16T09:11:26Z</dcterms:modified>
</cp:coreProperties>
</file>