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501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8BC71-EF14-4986-BEDA-7F53A14881A2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92D3F-E947-4CD0-B777-B4CF44C85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169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064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0EDB42-C335-4A5C-95FE-69EDCCEB68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E3C711C-2796-4C0E-8E32-7C5036E0B1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B8DA6C-1442-4665-A236-A16AEDFC7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CE22ED-00D8-4390-9ED5-731D37567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B330D6-ABA6-4F7A-924E-09699B4D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757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C6087D-A56D-44DC-B009-343F81E45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87DAA1-95FF-40A0-99E0-381E113CC5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6E7632-D9E0-4FC0-AF00-F1C954DAF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147277-ECB1-464A-86C0-5AABF225E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41676E-564F-4C6B-B907-BAFC83D6D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75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40E371-9654-463E-8D3A-6E33082B59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A4D83AA-03F6-4D91-9766-7C4DF5D95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77CFB7-FC2F-4E01-915A-8E4F83BDB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B84415-A4D9-4CF2-A283-58E97EDC9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18C607-2531-4AB6-B2F1-5624EA2E4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818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6EC18C-5587-4924-BAC4-F52D06F12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D6B8BA-5014-4CAD-A717-7D414ADCD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524325-BE88-4C0A-A1C3-BF9F8FABE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00761C-10F8-4021-A852-A109E7A26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7307FF-17B9-4A3C-90FB-BC36C9C5F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159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6A07F0-A280-49C5-BC97-E5125E421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32F076C-E003-4C46-9F3C-6546EAFE1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542F85-3593-45D3-AB30-D0AA005A7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52AA3E-0D3E-4420-A961-4F9D4456A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A5F0DD-9C1F-4610-A0E7-D651C9E3B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923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C7EA89-7D1B-4DAD-BCB5-4D9AD51DE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EAC071-7591-49ED-BCF1-ABEC3B00E4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C83935-31A6-4E1E-8C71-0762775EA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2565BAF-D90F-4C2C-BC42-581C130AC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E1B3478-7624-4E1E-9206-6FCC7F5AA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1FC67D3-685C-458B-BFFC-0396853CE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898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8DB55E-E660-4AB5-8A74-D1EC00234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28B7FA6-7042-413C-AEDE-C09979DC8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435BE1D-B494-4A34-B0F9-C54482C3B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575DCFD-3FCF-4961-B40A-92BFF3FF1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09DEA51-6A4C-46EC-9DA2-E01F324990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A27F6F9-FFA9-4120-A5B4-F5B07C596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1EFE267-C3EF-467C-9930-495E6DC03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EFDF37D-B2B7-4AEB-B63B-A48C316DD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769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DB88AE-34D7-43A7-8A20-B8A1A91C3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F89097B-F1FE-423A-804A-96E64D684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DFC2FFC-0207-4402-B521-07103DBC0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0DBCBA3-D3BB-4901-8B0D-359D12C61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435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BFF0AA5-F633-4E87-A9A1-2C6271488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29EFDFF-3100-4625-AF04-F6FF6A162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C636F0D-31D8-470A-96D4-621835481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48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619784-610F-43C3-9ED4-49F5896AA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E4B52A-B1CC-456E-A293-F336C0412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04CCFF-FA40-419A-9013-853B2D2FA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9C3441E-6D8F-46F2-A9D1-E31C937B3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42ED52-3D74-4707-93BF-693C63BE6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83CDF0-D95D-4A39-93DE-6ABDF938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54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40BF93-19DF-4FF8-A372-12BA7E8DB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C571751-65D4-4A72-8E0E-DEBDB1360A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D9BC9BD-83AC-4C9E-8E7A-1F242F973F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316E5D-5DDB-48AA-81CA-81417C2AB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29A5C8D-3CD2-4E05-A2C9-249E4FE35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4F133B-DBEC-4929-978F-27F562B7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6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B3878E-26FC-444B-91D6-2A559639B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69E950-DDFA-41BC-B497-BB563D00AC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888A0E-AE92-42F7-BA16-738FD78E80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9E80B-5AC8-44B7-B03E-0AC891655558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4B619-C34F-44A6-A3D6-90BF88581B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3FC0A2-63A9-4F3B-AE75-E6ACA2AF19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03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hyperlink" Target="https://dv-tco.r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hyperlink" Target="http://www.free-powerpoint-templates-design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733DC96-4E14-4B53-826D-65D3DFFE91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6670" y="1449359"/>
            <a:ext cx="9906000" cy="4591050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1271B69-AA02-4C44-AB0D-F9DA999B9A06}"/>
              </a:ext>
            </a:extLst>
          </p:cNvPr>
          <p:cNvSpPr txBox="1">
            <a:spLocks/>
          </p:cNvSpPr>
          <p:nvPr/>
        </p:nvSpPr>
        <p:spPr>
          <a:xfrm>
            <a:off x="11635745" y="243513"/>
            <a:ext cx="391428" cy="1954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2E1CF2F-19B6-4B01-91BB-CDBA096AD5BE}" type="slidenum">
              <a:rPr lang="en-US" sz="1000" b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</a:t>
            </a:fld>
            <a:endParaRPr lang="en-US" sz="1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hlinkClick r:id="rId4"/>
            <a:extLst>
              <a:ext uri="{FF2B5EF4-FFF2-40B4-BE49-F238E27FC236}">
                <a16:creationId xmlns:a16="http://schemas.microsoft.com/office/drawing/2014/main" id="{16AB257E-A5AF-4549-BB43-128081411FA4}"/>
              </a:ext>
            </a:extLst>
          </p:cNvPr>
          <p:cNvSpPr txBox="1"/>
          <p:nvPr/>
        </p:nvSpPr>
        <p:spPr>
          <a:xfrm>
            <a:off x="5815494" y="6322790"/>
            <a:ext cx="58954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Источник: 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АПИ / 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ациональное Агентство Промышленной Информации</a:t>
            </a:r>
            <a:endParaRPr kumimoji="0" lang="ko-KR" altLang="en-US" sz="900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ABD864A0-29EA-4A3A-A79F-EC9ACECEBB8D}"/>
              </a:ext>
            </a:extLst>
          </p:cNvPr>
          <p:cNvSpPr txBox="1"/>
          <p:nvPr/>
        </p:nvSpPr>
        <p:spPr>
          <a:xfrm>
            <a:off x="1154367" y="6322790"/>
            <a:ext cx="13148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www.napinfo.ru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25" y="248467"/>
            <a:ext cx="889330" cy="519284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>
            <a:cxnSpLocks/>
          </p:cNvCxnSpPr>
          <p:nvPr/>
        </p:nvCxnSpPr>
        <p:spPr>
          <a:xfrm>
            <a:off x="1636670" y="508109"/>
            <a:ext cx="993218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D5565265-B6A4-4F3A-9EDA-056AD11271D6}"/>
              </a:ext>
            </a:extLst>
          </p:cNvPr>
          <p:cNvCxnSpPr/>
          <p:nvPr/>
        </p:nvCxnSpPr>
        <p:spPr>
          <a:xfrm>
            <a:off x="1230923" y="6251941"/>
            <a:ext cx="10359103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Рисунок 20" descr="http://dl3.joxi.net/drive/2022/11/15/0047/1886/3106654/54/e9d0e93895.jpg">
            <a:extLst>
              <a:ext uri="{FF2B5EF4-FFF2-40B4-BE49-F238E27FC236}">
                <a16:creationId xmlns:a16="http://schemas.microsoft.com/office/drawing/2014/main" id="{7B15C1A2-8CDF-405F-9800-87F02093A383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89" y="5612645"/>
            <a:ext cx="667402" cy="639296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E4756E54-534A-4FE6-9758-D782C1A0BD3B}"/>
              </a:ext>
            </a:extLst>
          </p:cNvPr>
          <p:cNvSpPr txBox="1"/>
          <p:nvPr/>
        </p:nvSpPr>
        <p:spPr>
          <a:xfrm>
            <a:off x="1636670" y="161372"/>
            <a:ext cx="1020600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Во сколько </a:t>
            </a:r>
            <a:r>
              <a:rPr lang="ru-RU" sz="1600" i="0" u="none" strike="noStrike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обходится владение </a:t>
            </a:r>
            <a:r>
              <a:rPr lang="ru-RU" sz="160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автомобилем Москвич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 Techno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Москве и Санкт-Петербурге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CA95B35-FB97-4F4C-9541-866C515281A9}"/>
              </a:ext>
            </a:extLst>
          </p:cNvPr>
          <p:cNvSpPr txBox="1"/>
          <p:nvPr/>
        </p:nvSpPr>
        <p:spPr>
          <a:xfrm>
            <a:off x="1636670" y="705313"/>
            <a:ext cx="10141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latin typeface="+mj-lt"/>
              </a:rPr>
              <a:t>Маркетинговое агентство НАПИ проанализировало стоимость владения автомобилем </a:t>
            </a:r>
            <a:r>
              <a:rPr lang="ru-RU" sz="120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</a:rPr>
              <a:t>Москвич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6 Techno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1200" dirty="0">
                <a:latin typeface="+mj-lt"/>
              </a:rPr>
              <a:t>у физического лица в </a:t>
            </a:r>
            <a:r>
              <a:rPr lang="ru-RU" sz="1200" i="0" u="none" strike="noStrike" dirty="0">
                <a:effectLst/>
                <a:latin typeface="+mj-lt"/>
              </a:rPr>
              <a:t>Москве и Санкт-Петербурге </a:t>
            </a:r>
          </a:p>
          <a:p>
            <a:pPr algn="just"/>
            <a:r>
              <a:rPr lang="ru-RU" sz="1200" i="0" u="none" strike="noStrike" dirty="0">
                <a:effectLst/>
                <a:latin typeface="+mj-lt"/>
              </a:rPr>
              <a:t>с использованием онлайн </a:t>
            </a:r>
            <a:r>
              <a:rPr lang="ru-RU" sz="1200" i="0" u="sng" strike="noStrike" dirty="0">
                <a:solidFill>
                  <a:srgbClr val="0070C0"/>
                </a:solidFill>
                <a:effectLst/>
                <a:latin typeface="+mj-lt"/>
                <a:hlinkClick r:id="rId7"/>
              </a:rPr>
              <a:t>калькулятора</a:t>
            </a:r>
            <a:r>
              <a:rPr lang="en-US" sz="1200" i="0" u="sng" strike="noStrike" dirty="0">
                <a:solidFill>
                  <a:srgbClr val="0070C0"/>
                </a:solidFill>
                <a:effectLst/>
                <a:latin typeface="+mj-lt"/>
                <a:hlinkClick r:id="rId7"/>
              </a:rPr>
              <a:t> </a:t>
            </a:r>
            <a:r>
              <a:rPr lang="ru-RU" sz="1200" i="0" u="sng" strike="noStrike" dirty="0">
                <a:solidFill>
                  <a:srgbClr val="0070C0"/>
                </a:solidFill>
                <a:effectLst/>
                <a:latin typeface="+mj-lt"/>
                <a:hlinkClick r:id="rId7"/>
              </a:rPr>
              <a:t>стоимости владения </a:t>
            </a:r>
            <a:r>
              <a:rPr lang="en-US" sz="1200" i="0" u="sng" strike="noStrike" dirty="0">
                <a:solidFill>
                  <a:srgbClr val="0070C0"/>
                </a:solidFill>
                <a:effectLst/>
                <a:latin typeface="+mj-lt"/>
                <a:hlinkClick r:id="rId7"/>
              </a:rPr>
              <a:t>DV – TCO</a:t>
            </a:r>
            <a:r>
              <a:rPr lang="ru-RU" sz="1200" dirty="0">
                <a:latin typeface="+mj-lt"/>
              </a:rPr>
              <a:t>.    Стоимость владения автомобилем рассчитана с учетом потери стоимости.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201FB0F-FDDC-4CDF-9900-3D986CE67E79}"/>
              </a:ext>
            </a:extLst>
          </p:cNvPr>
          <p:cNvSpPr txBox="1"/>
          <p:nvPr/>
        </p:nvSpPr>
        <p:spPr>
          <a:xfrm>
            <a:off x="1636670" y="2583244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</a:rPr>
              <a:t>Стоимость владения автомобилем Москвич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6 Techno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в Москве </a:t>
            </a:r>
          </a:p>
        </p:txBody>
      </p:sp>
    </p:spTree>
    <p:extLst>
      <p:ext uri="{BB962C8B-B14F-4D97-AF65-F5344CB8AC3E}">
        <p14:creationId xmlns:p14="http://schemas.microsoft.com/office/powerpoint/2010/main" val="27704965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71</Words>
  <Application>Microsoft Office PowerPoint</Application>
  <PresentationFormat>Широкоэкранный</PresentationFormat>
  <Paragraphs>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Козлов Александр Л</dc:creator>
  <cp:lastModifiedBy>Болушева Ольга Александровна</cp:lastModifiedBy>
  <cp:revision>31</cp:revision>
  <dcterms:created xsi:type="dcterms:W3CDTF">2025-02-12T06:29:35Z</dcterms:created>
  <dcterms:modified xsi:type="dcterms:W3CDTF">2025-03-25T08:52:58Z</dcterms:modified>
</cp:coreProperties>
</file>