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545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C4E6"/>
    <a:srgbClr val="B8D9A3"/>
    <a:srgbClr val="599AD5"/>
    <a:srgbClr val="83B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4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82AB7D-CBD3-4BBA-BD7B-D80EB51DDD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3D42BE-803A-4A21-928C-1BE50A5E04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FF369C-E9F1-45D6-9B00-49894525A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64D54B-B6B4-4804-AB2B-0ACEB3752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9A483B-25D2-4546-BE11-DEE6717ED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22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1EFA4E-3EFB-4E5C-83CE-79F1B2D3B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5C30CA9-17A7-4CC9-BE60-56432F474B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BB97CA-F67D-4ACB-BDD7-A3C37F624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67FA14-BBD3-46FD-A7CE-7D9D317EF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36D013-7829-4D66-B7C6-86438D11B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85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A29E9A1-6587-4695-AAD4-5E57A66D4A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7183294-AB05-46D6-A1E5-020763E89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C5421B-E0A9-4692-A966-6AB32570F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8D2A34-3029-469A-8DE6-232058642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A009E7-E876-46B4-83C5-80990A804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43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FE5724-50A2-4610-8685-7127099A3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E8C65D-1759-414D-971E-4DBB879CC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018D0C-E504-46D5-BA46-F42B292BB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E1FCCF-32B8-455D-8886-EF5A3321D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9824C1-B5C1-43ED-8949-BC787FFF2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66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71C73E-601F-4BF3-A73B-120970571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E49A9A-1B9C-4200-9913-06A10488C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E6FB8D-918C-4236-80D8-7C3AE0EA9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242CA6-0DC0-43CA-9A6F-B62D9D454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96F880-A45E-45A4-BE22-EEA5981B5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919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BC62C1-8194-4651-A22F-18B1403A2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CD0AA2-E4C4-4376-8F9B-0776647CCE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306394-C9D2-4982-82FD-423D96344E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E486608-1A0E-495E-9BA2-B6E85E701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773588-4998-466F-8234-4C239EE64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2318B41-8D5B-427F-891E-17ABFA4B6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254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871D3B-478A-4560-A6C7-AA78DB6F6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1C5E3D7-8AD1-4084-862A-12665D869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24D28D4-27E0-4769-B153-BD8478DA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157C363-142B-4957-91E0-AB88BECC67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75A6C9-F20D-4DF5-AB58-EDF39CC599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301898C-272F-4239-A767-9FE73BEA5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D0DDEC7-D22F-43A1-A21F-D405C5418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25157E5-0E0F-49BA-A5C6-952087BA7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39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1D0DBA-7B90-48C9-88DB-CC8231295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7ACBC5C-E51E-41A3-910A-29232079C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96B5369-9F22-4E7A-955C-B17583733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4549EC3-05DA-4CB2-93D3-BC5D38B23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7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0E6E436-44C8-464B-B695-1EF3064C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7282C3B-585F-4789-8696-936043DA7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FD8B2FD-6B72-4B21-B557-23B8AF002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164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AD0206-BA25-46D3-AFBF-AB04E3C3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08B0C3-EE23-4DC8-B30F-05D07EC82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DB99BBF-1475-4587-A0BE-43893911A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354EBA7-9CF9-4ADF-AEFE-4B08B347D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C07795-F0DE-49A2-AA02-14D992B96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50F48C-F215-45F9-AF36-20F29CD90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44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807DB3-9C12-464A-97E8-FB2474018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4C7783-1DF1-49D7-8AF0-FDE942F53F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8D8CEE5-AF49-4B05-853C-5C1236A18B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3E217C6-806C-4519-A3BF-E04CD0B85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D7844B-CC06-4474-89A5-86D824539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24F46C8-96ED-4D6B-9781-E607B0266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502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2275A5-A2C6-41B4-A5E5-A06605237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4EED1A6-6420-48F8-957E-FBA61145A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F60FDE-F1CD-48C4-94F3-5E2152ACAB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EB082-82AD-4640-869E-3C4E11B2EE45}" type="datetimeFigureOut">
              <a:rPr lang="ru-RU" smtClean="0"/>
              <a:t>24.07.2026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B1C850-CAD9-4A65-9464-B2A588CE0E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29A5BA-A0D0-444A-A33B-CB1BDA0E8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09527-FD2E-457B-BAA3-065A6F5494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449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hyperlink" Target="https://napinfo.ru/services/avtomobilnaya-statistika/prodazhi-novyh-i-poderzhannyh-elektromobilej-i-gibridov/" TargetMode="External"/><Relationship Id="rId4" Type="http://schemas.openxmlformats.org/officeDocument/2006/relationships/hyperlink" Target="https://napinfo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A050A4-766F-2CEE-5817-BA4F30695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2901F88-3B17-C55D-4EA7-8CA6CE4EA1B3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E1CF2F-19B6-4B01-91BB-CDBA096AD5BE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id="{71571B02-C5D5-6EF9-B9D6-CDBAF07F7866}"/>
              </a:ext>
            </a:extLst>
          </p:cNvPr>
          <p:cNvCxnSpPr/>
          <p:nvPr/>
        </p:nvCxnSpPr>
        <p:spPr>
          <a:xfrm>
            <a:off x="1426671" y="574112"/>
            <a:ext cx="1053121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Рисунок 44">
            <a:extLst>
              <a:ext uri="{FF2B5EF4-FFF2-40B4-BE49-F238E27FC236}">
                <a16:creationId xmlns:a16="http://schemas.microsoft.com/office/drawing/2014/main" id="{866A770F-6D41-4F0E-4C64-E9714ADEC2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437" y="309612"/>
            <a:ext cx="998486" cy="583020"/>
          </a:xfrm>
          <a:prstGeom prst="rect">
            <a:avLst/>
          </a:prstGeom>
        </p:spPr>
      </p:pic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6E508E45-F5B2-317B-9B03-315437C3D80B}"/>
              </a:ext>
            </a:extLst>
          </p:cNvPr>
          <p:cNvSpPr txBox="1">
            <a:spLocks/>
          </p:cNvSpPr>
          <p:nvPr/>
        </p:nvSpPr>
        <p:spPr>
          <a:xfrm>
            <a:off x="1306158" y="137340"/>
            <a:ext cx="10329588" cy="4539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algn="r" defTabSz="914400">
              <a:lnSpc>
                <a:spcPct val="90000"/>
              </a:lnSpc>
              <a:spcBef>
                <a:spcPct val="0"/>
              </a:spcBef>
              <a:buNone/>
              <a:defRPr sz="2000">
                <a:solidFill>
                  <a:srgbClr val="333F50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 каких регионах продажи электромобилей и подключаемых гибридов выросли на сотни процентов</a:t>
            </a:r>
          </a:p>
        </p:txBody>
      </p:sp>
      <p:sp>
        <p:nvSpPr>
          <p:cNvPr id="15" name="TextBox 14">
            <a:hlinkClick r:id="rId3"/>
            <a:extLst>
              <a:ext uri="{FF2B5EF4-FFF2-40B4-BE49-F238E27FC236}">
                <a16:creationId xmlns:a16="http://schemas.microsoft.com/office/drawing/2014/main" id="{77B47EFD-5075-FC68-BFCB-4AE95E05BBA3}"/>
              </a:ext>
            </a:extLst>
          </p:cNvPr>
          <p:cNvSpPr txBox="1"/>
          <p:nvPr/>
        </p:nvSpPr>
        <p:spPr>
          <a:xfrm>
            <a:off x="481021" y="6625253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AB6F7B10-875C-56EB-9ED3-4C0D59A61F52}"/>
              </a:ext>
            </a:extLst>
          </p:cNvPr>
          <p:cNvCxnSpPr>
            <a:cxnSpLocks/>
          </p:cNvCxnSpPr>
          <p:nvPr/>
        </p:nvCxnSpPr>
        <p:spPr>
          <a:xfrm flipH="1">
            <a:off x="555147" y="6607642"/>
            <a:ext cx="11155832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F67AA205-5281-336B-4CB1-79AA85CB824A}"/>
              </a:ext>
            </a:extLst>
          </p:cNvPr>
          <p:cNvSpPr txBox="1"/>
          <p:nvPr/>
        </p:nvSpPr>
        <p:spPr>
          <a:xfrm>
            <a:off x="1426671" y="642299"/>
            <a:ext cx="10600502" cy="1540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  <a:spcAft>
                <a:spcPts val="600"/>
              </a:spcAft>
            </a:pPr>
            <a:r>
              <a:rPr lang="ru-RU" sz="1200" dirty="0"/>
              <a:t>Маркетинговое агентство </a:t>
            </a:r>
            <a:r>
              <a:rPr lang="ru-RU" sz="1200" dirty="0">
                <a:hlinkClick r:id="rId4"/>
              </a:rPr>
              <a:t>НАПИ</a:t>
            </a:r>
            <a:r>
              <a:rPr lang="ru-RU" sz="1200" dirty="0"/>
              <a:t> проанализировало продажи новых электромобилей и подключаемых гибридов в российских регионах</a:t>
            </a:r>
            <a:r>
              <a:rPr lang="ru-RU" sz="1200"/>
              <a:t>. </a:t>
            </a:r>
          </a:p>
          <a:p>
            <a:pPr>
              <a:lnSpc>
                <a:spcPts val="1700"/>
              </a:lnSpc>
              <a:spcAft>
                <a:spcPts val="600"/>
              </a:spcAft>
            </a:pPr>
            <a:r>
              <a:rPr lang="ru-RU" sz="1200"/>
              <a:t>Десятка </a:t>
            </a:r>
            <a:r>
              <a:rPr lang="ru-RU" sz="1200" dirty="0"/>
              <a:t>лидеров по объему продаж по итогам первого полугодия 2026 года у электромобилей и подключаемых гибридов в значительной степени совпадает. Москва, Московская область, Санкт-Петербург, Краснодарский край, Республика Татарстан, Свердловская и Нижегородская области вошли в ТОП-10</a:t>
            </a:r>
            <a:r>
              <a:rPr lang="ru-RU" sz="1200"/>
              <a:t>. </a:t>
            </a:r>
          </a:p>
          <a:p>
            <a:pPr>
              <a:lnSpc>
                <a:spcPts val="1700"/>
              </a:lnSpc>
              <a:spcAft>
                <a:spcPts val="600"/>
              </a:spcAft>
            </a:pPr>
            <a:r>
              <a:rPr lang="ru-RU" sz="1200"/>
              <a:t>Регионы </a:t>
            </a:r>
            <a:r>
              <a:rPr lang="ru-RU" sz="1200" dirty="0"/>
              <a:t>же лидирующие по темпам прироста у</a:t>
            </a:r>
            <a:r>
              <a:rPr lang="ru-RU" sz="1200" dirty="0">
                <a:hlinkClick r:id="rId5"/>
              </a:rPr>
              <a:t> электромобилей и подключаемых гибридов</a:t>
            </a:r>
            <a:r>
              <a:rPr lang="ru-RU" sz="1200" dirty="0"/>
              <a:t> в значительной степени различаются. В десятку лидеров вошел только один регион  -  Ленинградская область. Причем в Ленинградской области прирост в продажах гибридов </a:t>
            </a:r>
            <a:r>
              <a:rPr lang="en-US" sz="1200" dirty="0"/>
              <a:t>PHEV</a:t>
            </a:r>
            <a:r>
              <a:rPr lang="ru-RU" sz="1200" dirty="0"/>
              <a:t> существенно выше, чем в продажах электромобилей – 454,3% и 300,0% соответственно.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95B87B3-29D8-4A29-99DA-085687C8DF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5615" y="2409825"/>
            <a:ext cx="10582275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683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125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Арабаджи Татьяна В</dc:creator>
  <cp:lastModifiedBy>Болушева Ольга Александровна</cp:lastModifiedBy>
  <cp:revision>30</cp:revision>
  <dcterms:created xsi:type="dcterms:W3CDTF">2026-07-21T05:53:54Z</dcterms:created>
  <dcterms:modified xsi:type="dcterms:W3CDTF">2026-07-24T07:13:20Z</dcterms:modified>
</cp:coreProperties>
</file>