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5FB"/>
    <a:srgbClr val="376D58"/>
    <a:srgbClr val="6C9485"/>
    <a:srgbClr val="FCFDFC"/>
    <a:srgbClr val="F85D3E"/>
    <a:srgbClr val="FFD13F"/>
    <a:srgbClr val="800080"/>
    <a:srgbClr val="660033"/>
    <a:srgbClr val="FFFFFF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yj-lizing/" TargetMode="Externa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286" y="2402783"/>
            <a:ext cx="5659444" cy="3822867"/>
          </a:xfrm>
          <a:prstGeom prst="rect">
            <a:avLst/>
          </a:prstGeom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>
                <a:solidFill>
                  <a:srgbClr val="FF0000"/>
                </a:solidFill>
              </a:rPr>
              <a:t>В 2021 г. выдано в лизинг 316,5 тыс. автомобилей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12576" y="700833"/>
            <a:ext cx="7578854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Согласно данным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Russian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Automotive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Market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dirty="0" err="1">
                <a:latin typeface="Arial" panose="020B0604020202020204" pitchFamily="34" charset="0"/>
                <a:cs typeface="Arial" panose="020B0604020202020204" pitchFamily="34" charset="0"/>
              </a:rPr>
              <a:t>Research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, в 2021 г. количество выданных 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легковых и коммерческих автомобилей в финансовый лизинг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 выросло на 31,9% по сравнению с прошлым годом. За 2021 год было выдано 316,5  тыс. автомобилей. По темпам роста лидирует сегмент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LCV (+</a:t>
            </a:r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59,9</a:t>
            </a:r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5561" y="2403884"/>
            <a:ext cx="1909301" cy="600164"/>
          </a:xfrm>
          <a:prstGeom prst="rect">
            <a:avLst/>
          </a:prstGeom>
          <a:solidFill>
            <a:schemeClr val="bg1"/>
          </a:solidFill>
          <a:ln w="127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fontAlgn="b"/>
            <a:r>
              <a:rPr 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г. :     316,5 тыс. ед.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/>
            <a:r>
              <a:rPr 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г. </a:t>
            </a:r>
            <a:r>
              <a:rPr lang="ru-RU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</a:t>
            </a:r>
            <a:r>
              <a:rPr 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239,9 тыс. ед.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"/>
            <a:r>
              <a:rPr 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2021/2020: </a:t>
            </a:r>
            <a:r>
              <a:rPr lang="ru-RU" sz="11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+31,9%</a:t>
            </a:r>
            <a:endParaRPr lang="ru-RU" b="1" i="0" u="none" strike="noStrike" dirty="0">
              <a:solidFill>
                <a:srgbClr val="00B05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6723" y="1818127"/>
            <a:ext cx="544243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Автомобили в договорах финансового лизинга</a:t>
            </a:r>
            <a:r>
              <a:rPr lang="ru-RU" sz="1050" b="1"/>
              <a:t>, </a:t>
            </a:r>
            <a:r>
              <a:rPr lang="ru-RU" sz="1050" b="1" smtClean="0"/>
              <a:t/>
            </a:r>
            <a:br>
              <a:rPr lang="ru-RU" sz="1050" b="1" smtClean="0"/>
            </a:br>
            <a:r>
              <a:rPr lang="ru-RU" sz="1050" b="1" smtClean="0"/>
              <a:t>заключенных </a:t>
            </a:r>
            <a:r>
              <a:rPr lang="ru-RU" sz="1050" b="1" dirty="0"/>
              <a:t>в 2021 и 2020 г., ед.</a:t>
            </a:r>
          </a:p>
        </p:txBody>
      </p:sp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50" b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3304</TotalTime>
  <Words>89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382</cp:revision>
  <cp:lastPrinted>2021-12-17T09:54:00Z</cp:lastPrinted>
  <dcterms:created xsi:type="dcterms:W3CDTF">2017-01-10T10:06:35Z</dcterms:created>
  <dcterms:modified xsi:type="dcterms:W3CDTF">2022-03-23T08:33:37Z</dcterms:modified>
</cp:coreProperties>
</file>