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5FB"/>
    <a:srgbClr val="376D58"/>
    <a:srgbClr val="6C9485"/>
    <a:srgbClr val="FCFDFC"/>
    <a:srgbClr val="F85D3E"/>
    <a:srgbClr val="FFD13F"/>
    <a:srgbClr val="800080"/>
    <a:srgbClr val="660033"/>
    <a:srgbClr val="FFFFFF"/>
    <a:srgbClr val="C050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6412" autoAdjust="0"/>
  </p:normalViewPr>
  <p:slideViewPr>
    <p:cSldViewPr snapToGrid="0">
      <p:cViewPr>
        <p:scale>
          <a:sx n="98" d="100"/>
          <a:sy n="98" d="100"/>
        </p:scale>
        <p:origin x="2358" y="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apinfo.ru/services/avtomobilnyj-lizing/" TargetMode="Externa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286" y="2402783"/>
            <a:ext cx="5659444" cy="3822867"/>
          </a:xfrm>
          <a:prstGeom prst="rect">
            <a:avLst/>
          </a:prstGeom>
        </p:spPr>
      </p:pic>
      <p:sp>
        <p:nvSpPr>
          <p:cNvPr id="8" name="Заголовок 2"/>
          <p:cNvSpPr txBox="1">
            <a:spLocks/>
          </p:cNvSpPr>
          <p:nvPr/>
        </p:nvSpPr>
        <p:spPr>
          <a:xfrm>
            <a:off x="1348483" y="153871"/>
            <a:ext cx="7486908" cy="430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solidFill>
                  <a:srgbClr val="FF0000"/>
                </a:solidFill>
              </a:rPr>
              <a:t>В 2021 г. выдано в лизинг 316,5 тыс. автомобилей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12576" y="700833"/>
            <a:ext cx="7578854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>
              <a:lnSpc>
                <a:spcPct val="150000"/>
              </a:lnSpc>
              <a:spcAft>
                <a:spcPts val="600"/>
              </a:spcAft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Согласно данным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Russian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Automotive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Market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, в 2021 г. количество выданных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легковых и коммерческих автомобилей в финансовый лизинг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выросло на 31,9% по сравнению с прошлым годом. За 2021 год было выдано 316,5  тыс. автомобилей. По темпам роста лидирует сегмент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LCV (+</a:t>
            </a:r>
            <a:r>
              <a:rPr lang="en-US" sz="1100">
                <a:latin typeface="Arial" panose="020B0604020202020204" pitchFamily="34" charset="0"/>
                <a:cs typeface="Arial" panose="020B0604020202020204" pitchFamily="34" charset="0"/>
              </a:rPr>
              <a:t>59,9</a:t>
            </a:r>
            <a:r>
              <a:rPr lang="en-US" sz="1100" smtClean="0">
                <a:latin typeface="Arial" panose="020B0604020202020204" pitchFamily="34" charset="0"/>
                <a:cs typeface="Arial" panose="020B0604020202020204" pitchFamily="34" charset="0"/>
              </a:rPr>
              <a:t>%).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5561" y="2403884"/>
            <a:ext cx="1909301" cy="600164"/>
          </a:xfrm>
          <a:prstGeom prst="rect">
            <a:avLst/>
          </a:prstGeom>
          <a:solidFill>
            <a:schemeClr val="bg1"/>
          </a:solidFill>
          <a:ln w="127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fontAlgn="b"/>
            <a:r>
              <a:rPr lang="ru-RU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 г. :     316,5 тыс. ед.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"/>
            <a:r>
              <a:rPr lang="ru-RU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 г. </a:t>
            </a:r>
            <a:r>
              <a:rPr lang="ru-RU" sz="11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  </a:t>
            </a:r>
            <a:r>
              <a:rPr lang="ru-RU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239,9 тыс. ед.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"/>
            <a:r>
              <a:rPr lang="ru-RU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2021/2020: </a:t>
            </a:r>
            <a:r>
              <a:rPr lang="ru-RU" sz="11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+31,9%</a:t>
            </a:r>
            <a:endParaRPr lang="ru-RU" b="1" i="0" u="none" strike="noStrike" dirty="0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16723" y="1818127"/>
            <a:ext cx="544243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/>
              <a:t>Автомобили в договорах финансового лизинга</a:t>
            </a:r>
            <a:r>
              <a:rPr lang="ru-RU" sz="1050" b="1"/>
              <a:t>, </a:t>
            </a:r>
            <a:r>
              <a:rPr lang="ru-RU" sz="1050" b="1" smtClean="0"/>
              <a:t/>
            </a:r>
            <a:br>
              <a:rPr lang="ru-RU" sz="1050" b="1" smtClean="0"/>
            </a:br>
            <a:r>
              <a:rPr lang="ru-RU" sz="1050" b="1" smtClean="0"/>
              <a:t>заключенных </a:t>
            </a:r>
            <a:r>
              <a:rPr lang="ru-RU" sz="1050" b="1" dirty="0"/>
              <a:t>в 2021 и 2020 г., ед.</a:t>
            </a:r>
          </a:p>
        </p:txBody>
      </p:sp>
    </p:spTree>
    <p:extLst>
      <p:ext uri="{BB962C8B-B14F-4D97-AF65-F5344CB8AC3E}">
        <p14:creationId xmlns:p14="http://schemas.microsoft.com/office/powerpoint/2010/main" val="6624118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050"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3304</TotalTime>
  <Words>89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ＭＳ Ｐゴシック</vt:lpstr>
      <vt:lpstr>Arial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Болушева Ольга Александровна</cp:lastModifiedBy>
  <cp:revision>382</cp:revision>
  <cp:lastPrinted>2021-12-17T09:54:00Z</cp:lastPrinted>
  <dcterms:created xsi:type="dcterms:W3CDTF">2017-01-10T10:06:35Z</dcterms:created>
  <dcterms:modified xsi:type="dcterms:W3CDTF">2022-03-23T08:33:37Z</dcterms:modified>
</cp:coreProperties>
</file>