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</p:sldIdLst>
  <p:sldSz cx="9144000" cy="6858000" type="screen4x3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6D58"/>
    <a:srgbClr val="6C9485"/>
    <a:srgbClr val="FCFDFC"/>
    <a:srgbClr val="F85D3E"/>
    <a:srgbClr val="FFD13F"/>
    <a:srgbClr val="800080"/>
    <a:srgbClr val="660033"/>
    <a:srgbClr val="FFFFFF"/>
    <a:srgbClr val="C0504D"/>
    <a:srgbClr val="1F49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24" autoAdjust="0"/>
    <p:restoredTop sz="96412" autoAdjust="0"/>
  </p:normalViewPr>
  <p:slideViewPr>
    <p:cSldViewPr snapToGrid="0">
      <p:cViewPr>
        <p:scale>
          <a:sx n="106" d="100"/>
          <a:sy n="106" d="100"/>
        </p:scale>
        <p:origin x="2148" y="1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199" y="258762"/>
            <a:ext cx="7704667" cy="443971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199" y="824971"/>
            <a:ext cx="7704667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98641" y="6587067"/>
            <a:ext cx="387350" cy="1344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1219199" y="1273704"/>
            <a:ext cx="7702549" cy="4974696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56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4307" y="6592358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4762104"/>
            <a:ext cx="7694083" cy="148629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38200"/>
            <a:ext cx="2437208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38200"/>
            <a:ext cx="243242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38200"/>
            <a:ext cx="243941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580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92439"/>
            <a:ext cx="2437208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92439"/>
            <a:ext cx="243242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92439"/>
            <a:ext cx="243941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754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9"/>
          </p:nvPr>
        </p:nvSpPr>
        <p:spPr>
          <a:xfrm>
            <a:off x="3857113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0"/>
          </p:nvPr>
        </p:nvSpPr>
        <p:spPr>
          <a:xfrm>
            <a:off x="6481760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21"/>
          </p:nvPr>
        </p:nvSpPr>
        <p:spPr>
          <a:xfrm>
            <a:off x="1227666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57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Контакты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Сайты: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Телефон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Факс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37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en-US" dirty="0"/>
              <a:t>Contacts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Site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:      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Phone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Fax: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935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7665" y="838200"/>
            <a:ext cx="7694083" cy="54102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17957" y="6596592"/>
            <a:ext cx="372535" cy="1090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3353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7666" y="821267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326467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850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72571" y="821268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227666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028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7665" y="3928533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2333" y="3928533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7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7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831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6"/>
            <a:ext cx="377613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6"/>
            <a:ext cx="379941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10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221133" y="6594475"/>
            <a:ext cx="366446" cy="1174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1219199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6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2445675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20"/>
          </p:nvPr>
        </p:nvSpPr>
        <p:spPr>
          <a:xfrm>
            <a:off x="3165827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21"/>
          </p:nvPr>
        </p:nvSpPr>
        <p:spPr>
          <a:xfrm>
            <a:off x="5112455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2"/>
          </p:nvPr>
        </p:nvSpPr>
        <p:spPr>
          <a:xfrm>
            <a:off x="7059082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212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833172"/>
            <a:ext cx="7694083" cy="150512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2529947"/>
            <a:ext cx="2437208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2529947"/>
            <a:ext cx="243242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2529947"/>
            <a:ext cx="243941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573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1354845"/>
            <a:ext cx="7694083" cy="248055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4004733"/>
            <a:ext cx="2437208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4004733"/>
            <a:ext cx="243242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4004733"/>
            <a:ext cx="243941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7702549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76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2419" y="205058"/>
            <a:ext cx="7719173" cy="429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2418" y="815341"/>
            <a:ext cx="7719173" cy="5541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8682037" y="6636005"/>
            <a:ext cx="259553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195869" y="6636005"/>
            <a:ext cx="6824056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961625" y="6542073"/>
            <a:ext cx="179568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1" dirty="0">
                <a:solidFill>
                  <a:srgbClr val="2C3E50"/>
                </a:solidFill>
              </a:rPr>
              <a:t>Russian Automotive</a:t>
            </a:r>
            <a:r>
              <a:rPr lang="en-US" sz="700" b="1" baseline="0" dirty="0">
                <a:solidFill>
                  <a:srgbClr val="2C3E50"/>
                </a:solidFill>
              </a:rPr>
              <a:t> Market Research</a:t>
            </a:r>
            <a:endParaRPr lang="ru-RU" sz="700" b="1" dirty="0">
              <a:solidFill>
                <a:srgbClr val="2C3E50"/>
              </a:solidFill>
            </a:endParaRPr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1238096" y="587616"/>
            <a:ext cx="7719173" cy="18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77" y="200020"/>
            <a:ext cx="925031" cy="61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78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8" r:id="rId3"/>
    <p:sldLayoutId id="2147483675" r:id="rId4"/>
    <p:sldLayoutId id="2147483664" r:id="rId5"/>
    <p:sldLayoutId id="2147483680" r:id="rId6"/>
    <p:sldLayoutId id="2147483672" r:id="rId7"/>
    <p:sldLayoutId id="2147483663" r:id="rId8"/>
    <p:sldLayoutId id="2147483678" r:id="rId9"/>
    <p:sldLayoutId id="2147483676" r:id="rId10"/>
    <p:sldLayoutId id="2147483673" r:id="rId11"/>
    <p:sldLayoutId id="2147483674" r:id="rId12"/>
    <p:sldLayoutId id="2147483677" r:id="rId13"/>
    <p:sldLayoutId id="2147483679" r:id="rId14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kern="1200">
          <a:solidFill>
            <a:srgbClr val="2C3E5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hyperlink" Target="https://napinfo.ru/services/avtomobilnyj-lizing/lizing-legkovyh-avtomobilej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1348483" y="153871"/>
            <a:ext cx="7486908" cy="4307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rgbClr val="2C3E5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>
                <a:solidFill>
                  <a:srgbClr val="FF0000"/>
                </a:solidFill>
              </a:rPr>
              <a:t>В 2021 г. выдано в лизинг 175,0 тыс. легковых автомобилей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76337" y="878890"/>
            <a:ext cx="75788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>
              <a:spcAft>
                <a:spcPts val="600"/>
              </a:spcAft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Согласно данным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Russian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Automotive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Market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в 2021 г. количество выданных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легковых автомобилей в финансовый лизинг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выросло на 27,4% по сравнению с прошлым годом. За 2021 год по данным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Федресурса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 было выдано 175,0  тыс. легковых автомобилей.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0B5F9BF-BEE4-4A3C-97C5-DF9BC1BB44F6}"/>
              </a:ext>
            </a:extLst>
          </p:cNvPr>
          <p:cNvSpPr/>
          <p:nvPr/>
        </p:nvSpPr>
        <p:spPr>
          <a:xfrm>
            <a:off x="5862031" y="2913609"/>
            <a:ext cx="2617505" cy="2123658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В лизинге на 01.02.2022 г</a:t>
            </a:r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20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smtClean="0"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иностранных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компаний 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12, 5 тыс. легковых автомобилей</a:t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Ключевые марки:</a:t>
            </a:r>
          </a:p>
          <a:p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fontAlgn="b">
              <a:buFont typeface="Wingdings" panose="05000000000000000000" pitchFamily="2" charset="2"/>
              <a:buChar char="ü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HYUNDAI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fontAlgn="b">
              <a:buFont typeface="Wingdings" panose="05000000000000000000" pitchFamily="2" charset="2"/>
              <a:buChar char="ü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KIA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fontAlgn="b">
              <a:buFont typeface="Wingdings" panose="05000000000000000000" pitchFamily="2" charset="2"/>
              <a:buChar char="ü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SKODA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fontAlgn="b">
              <a:buFont typeface="Wingdings" panose="05000000000000000000" pitchFamily="2" charset="2"/>
              <a:buChar char="ü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VOLKSWAGEN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fontAlgn="b">
              <a:buFont typeface="Wingdings" panose="05000000000000000000" pitchFamily="2" charset="2"/>
              <a:buChar char="ü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FORD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6DDA2EA-4A4B-46F6-B5DF-0607077581C9}"/>
              </a:ext>
            </a:extLst>
          </p:cNvPr>
          <p:cNvSpPr/>
          <p:nvPr/>
        </p:nvSpPr>
        <p:spPr>
          <a:xfrm>
            <a:off x="631954" y="1979138"/>
            <a:ext cx="8273921" cy="2862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1400" b="1" dirty="0">
                <a:latin typeface="+mj-lt"/>
                <a:ea typeface="+mj-ea"/>
                <a:cs typeface="+mj-cs"/>
              </a:rPr>
              <a:t>Финансовый лизинг в продажах новых легковых автомобилей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259" y="2478226"/>
            <a:ext cx="4838682" cy="360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4118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бразец заголов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1050" b="1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3320</TotalTime>
  <Words>67</Words>
  <Application>Microsoft Office PowerPoint</Application>
  <PresentationFormat>Экран (4:3)</PresentationFormat>
  <Paragraphs>12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Wingdings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Евсегнеев Сергей Михайлович</dc:creator>
  <cp:lastModifiedBy>Болушева Ольга Александровна</cp:lastModifiedBy>
  <cp:revision>390</cp:revision>
  <cp:lastPrinted>2021-12-17T09:54:00Z</cp:lastPrinted>
  <dcterms:created xsi:type="dcterms:W3CDTF">2017-01-10T10:06:35Z</dcterms:created>
  <dcterms:modified xsi:type="dcterms:W3CDTF">2022-03-28T07:40:22Z</dcterms:modified>
</cp:coreProperties>
</file>