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D58"/>
    <a:srgbClr val="6C9485"/>
    <a:srgbClr val="FCFDFC"/>
    <a:srgbClr val="F85D3E"/>
    <a:srgbClr val="FFD13F"/>
    <a:srgbClr val="800080"/>
    <a:srgbClr val="660033"/>
    <a:srgbClr val="FFFFFF"/>
    <a:srgbClr val="C0504D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106" d="100"/>
          <a:sy n="106" d="100"/>
        </p:scale>
        <p:origin x="2148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hyperlink" Target="https://napinfo.ru/services/avtomobilnyj-lizing/lizing-legkovyh-avtomobilej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5387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>
                <a:solidFill>
                  <a:srgbClr val="FF0000"/>
                </a:solidFill>
              </a:rPr>
              <a:t>В 2021 г. выдано в лизинг 175,0 тыс. легковых автомобилей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76337" y="878890"/>
            <a:ext cx="75788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>
              <a:spcAft>
                <a:spcPts val="600"/>
              </a:spcAft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Согласно данным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Russian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Automotive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Market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Research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в 2021 г. количество выданных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легковых автомобилей в финансовый лизинг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выросло на 27,4% по сравнению с прошлым годом. За 2021 год по данным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Федресурса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 было выдано 175,0  тыс. легковых автомобилей.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0B5F9BF-BEE4-4A3C-97C5-DF9BC1BB44F6}"/>
              </a:ext>
            </a:extLst>
          </p:cNvPr>
          <p:cNvSpPr/>
          <p:nvPr/>
        </p:nvSpPr>
        <p:spPr>
          <a:xfrm>
            <a:off x="5862031" y="2913609"/>
            <a:ext cx="2617505" cy="2123658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лизинге на 01.02.2022 г</a:t>
            </a:r>
            <a:r>
              <a:rPr lang="ru-RU" sz="120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smtClean="0"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ru-RU" sz="1200">
                <a:latin typeface="Arial" panose="020B0604020202020204" pitchFamily="34" charset="0"/>
                <a:cs typeface="Arial" panose="020B0604020202020204" pitchFamily="34" charset="0"/>
              </a:rPr>
              <a:t>иностранных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компаний </a:t>
            </a:r>
          </a:p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12, 5 тыс. легковых автомобилей</a:t>
            </a:r>
            <a:b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Ключевые марки:</a:t>
            </a:r>
          </a:p>
          <a:p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b">
              <a:buFont typeface="Wingdings" panose="05000000000000000000" pitchFamily="2" charset="2"/>
              <a:buChar char="ü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HYUNDAI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b">
              <a:buFont typeface="Wingdings" panose="05000000000000000000" pitchFamily="2" charset="2"/>
              <a:buChar char="ü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KIA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b">
              <a:buFont typeface="Wingdings" panose="05000000000000000000" pitchFamily="2" charset="2"/>
              <a:buChar char="ü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SKODA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b">
              <a:buFont typeface="Wingdings" panose="05000000000000000000" pitchFamily="2" charset="2"/>
              <a:buChar char="ü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VOLKSWAGEN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b">
              <a:buFont typeface="Wingdings" panose="05000000000000000000" pitchFamily="2" charset="2"/>
              <a:buChar char="ü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FORD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6DDA2EA-4A4B-46F6-B5DF-0607077581C9}"/>
              </a:ext>
            </a:extLst>
          </p:cNvPr>
          <p:cNvSpPr/>
          <p:nvPr/>
        </p:nvSpPr>
        <p:spPr>
          <a:xfrm>
            <a:off x="631954" y="1979138"/>
            <a:ext cx="8273921" cy="2862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ru-RU" sz="1400" b="1" dirty="0">
                <a:latin typeface="+mj-lt"/>
                <a:ea typeface="+mj-ea"/>
                <a:cs typeface="+mj-cs"/>
              </a:rPr>
              <a:t>Финансовый лизинг в продажах новых легковых автомобилей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8259" y="2478226"/>
            <a:ext cx="4838682" cy="360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11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50" b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3320</TotalTime>
  <Words>67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Wingdings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390</cp:revision>
  <cp:lastPrinted>2021-12-17T09:54:00Z</cp:lastPrinted>
  <dcterms:created xsi:type="dcterms:W3CDTF">2017-01-10T10:06:35Z</dcterms:created>
  <dcterms:modified xsi:type="dcterms:W3CDTF">2022-03-28T07:40:22Z</dcterms:modified>
</cp:coreProperties>
</file>