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E00"/>
    <a:srgbClr val="009999"/>
    <a:srgbClr val="404040"/>
    <a:srgbClr val="FDC169"/>
    <a:srgbClr val="F7CB29"/>
    <a:srgbClr val="FFCA21"/>
    <a:srgbClr val="09AF01"/>
    <a:srgbClr val="F57745"/>
    <a:srgbClr val="FF7575"/>
    <a:srgbClr val="F7C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8" d="100"/>
          <a:sy n="98" d="100"/>
        </p:scale>
        <p:origin x="131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tseny-na-avtomobili/tseny-na-poderzhannuyu-spetsialnuyu-tehniku/" TargetMode="External"/><Relationship Id="rId2" Type="http://schemas.openxmlformats.org/officeDocument/2006/relationships/hyperlink" Target="https://napinfo.ru/services/tseny-na-avtomobili/tseny-na-novuyu-spetsialnuyu-tehniku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Цены на подержанную спецтехнику выросли на 19%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11385" y="674885"/>
            <a:ext cx="767079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>
              <a:spcAft>
                <a:spcPts val="600"/>
              </a:spcAft>
            </a:pPr>
            <a:r>
              <a:rPr lang="ru-RU" sz="1100" dirty="0"/>
              <a:t>Агентство </a:t>
            </a:r>
            <a:r>
              <a:rPr lang="ru-RU" sz="1100" dirty="0" err="1"/>
              <a:t>Russian</a:t>
            </a:r>
            <a:r>
              <a:rPr lang="ru-RU" sz="1100" dirty="0"/>
              <a:t> </a:t>
            </a:r>
            <a:r>
              <a:rPr lang="ru-RU" sz="1100" dirty="0" err="1"/>
              <a:t>Automotive</a:t>
            </a:r>
            <a:r>
              <a:rPr lang="ru-RU" sz="1100" dirty="0"/>
              <a:t> </a:t>
            </a:r>
            <a:r>
              <a:rPr lang="ru-RU" sz="1100" dirty="0" err="1"/>
              <a:t>Market</a:t>
            </a:r>
            <a:r>
              <a:rPr lang="ru-RU" sz="1100" dirty="0"/>
              <a:t> </a:t>
            </a:r>
            <a:r>
              <a:rPr lang="ru-RU" sz="1100" dirty="0" err="1"/>
              <a:t>Research</a:t>
            </a:r>
            <a:r>
              <a:rPr lang="ru-RU" sz="1100" dirty="0"/>
              <a:t> проанализировало цены с электронных площадок на </a:t>
            </a:r>
            <a:r>
              <a:rPr lang="ru-RU" sz="1100" dirty="0">
                <a:hlinkClick r:id="rId2"/>
              </a:rPr>
              <a:t>новую</a:t>
            </a:r>
            <a:r>
              <a:rPr lang="ru-RU" sz="1100" dirty="0"/>
              <a:t> и </a:t>
            </a:r>
            <a:r>
              <a:rPr lang="ru-RU" sz="1100" dirty="0">
                <a:hlinkClick r:id="rId3"/>
              </a:rPr>
              <a:t>подержанную</a:t>
            </a:r>
            <a:r>
              <a:rPr lang="ru-RU" sz="1100" dirty="0"/>
              <a:t> спецтехнику и подготовило отчеты по динамике средних цен.</a:t>
            </a:r>
          </a:p>
          <a:p>
            <a:pPr fontAlgn="t">
              <a:spcAft>
                <a:spcPts val="600"/>
              </a:spcAft>
            </a:pPr>
            <a:r>
              <a:rPr lang="ru-RU" sz="1100" dirty="0"/>
              <a:t>Согласно данным RAMR, с 4 квартала 2020 г. по 4 квартал 2021 г. новая спецтехника в среднем подорожала на 8,5%, а средние цены на подержанную спецтехнику выросли на 19%. </a:t>
            </a:r>
          </a:p>
          <a:p>
            <a:pPr fontAlgn="t">
              <a:spcAft>
                <a:spcPts val="600"/>
              </a:spcAft>
            </a:pPr>
            <a:r>
              <a:rPr lang="ru-RU" sz="1100" dirty="0"/>
              <a:t>Среди представленных на графике брендов новых бульдозеров наибольший рост цен наблюдался у марки ЧТЗ (+47% к АППГ).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491342" y="2169255"/>
            <a:ext cx="31277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/>
              <a:t>Динамика средних цен на новую и подержанную спецтехнику, </a:t>
            </a:r>
            <a:r>
              <a:rPr lang="ru-RU" sz="1000" b="1" dirty="0" err="1"/>
              <a:t>млн</a:t>
            </a:r>
            <a:r>
              <a:rPr lang="ru-RU" sz="1000" b="1" dirty="0"/>
              <a:t> руб.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5F2F2CF-42B2-418E-B0D3-DED67047A40E}"/>
              </a:ext>
            </a:extLst>
          </p:cNvPr>
          <p:cNvSpPr txBox="1"/>
          <p:nvPr/>
        </p:nvSpPr>
        <p:spPr>
          <a:xfrm>
            <a:off x="4744428" y="2167809"/>
            <a:ext cx="336542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/>
              <a:t>Динамика средних цен на новую спецтехнику, </a:t>
            </a:r>
            <a:br>
              <a:rPr lang="ru-RU" sz="1000" b="1" dirty="0"/>
            </a:br>
            <a:r>
              <a:rPr lang="ru-RU" sz="1000" b="1" dirty="0"/>
              <a:t>млн руб.</a:t>
            </a:r>
          </a:p>
        </p:txBody>
      </p:sp>
      <p:sp>
        <p:nvSpPr>
          <p:cNvPr id="7" name="Овал 6"/>
          <p:cNvSpPr/>
          <p:nvPr/>
        </p:nvSpPr>
        <p:spPr>
          <a:xfrm>
            <a:off x="3864538" y="3087037"/>
            <a:ext cx="432000" cy="4320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9" name="Овал 8"/>
          <p:cNvSpPr/>
          <p:nvPr/>
        </p:nvSpPr>
        <p:spPr>
          <a:xfrm>
            <a:off x="4045960" y="3758908"/>
            <a:ext cx="432000" cy="432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864538" y="3187621"/>
            <a:ext cx="5365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/>
              <a:t>8,5%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31396" y="3861594"/>
            <a:ext cx="6903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/>
              <a:t>19,0%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3312" y="2493934"/>
            <a:ext cx="3535680" cy="339394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8992" y="2583307"/>
            <a:ext cx="4011168" cy="348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2809</TotalTime>
  <Words>112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79030</cp:lastModifiedBy>
  <cp:revision>309</cp:revision>
  <cp:lastPrinted>2019-01-23T10:02:49Z</cp:lastPrinted>
  <dcterms:created xsi:type="dcterms:W3CDTF">2017-01-10T10:06:35Z</dcterms:created>
  <dcterms:modified xsi:type="dcterms:W3CDTF">2022-02-22T09:30:00Z</dcterms:modified>
</cp:coreProperties>
</file>