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99"/>
    <a:srgbClr val="660066"/>
    <a:srgbClr val="C0504D"/>
    <a:srgbClr val="FFFFFF"/>
    <a:srgbClr val="FABE00"/>
    <a:srgbClr val="404040"/>
    <a:srgbClr val="FDC169"/>
    <a:srgbClr val="F7CB29"/>
    <a:srgbClr val="FFC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135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tseny-na-avtomobil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4132446" y="172609"/>
            <a:ext cx="4639407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rgbClr val="C00000"/>
                </a:solidFill>
              </a:rPr>
              <a:t>Ценность автобусов растет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52526" y="772635"/>
            <a:ext cx="748665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/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Агентство </a:t>
            </a:r>
            <a:r>
              <a:rPr lang="ru-RU" sz="1100" dirty="0" smtClean="0">
                <a:solidFill>
                  <a:srgbClr val="212121"/>
                </a:solidFill>
                <a:latin typeface="Arial" panose="020B0604020202020204" pitchFamily="34" charset="0"/>
              </a:rPr>
              <a:t>НАПИ (Russian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Automotive Market </a:t>
            </a:r>
            <a:r>
              <a:rPr lang="ru-RU" sz="1100" dirty="0" smtClean="0">
                <a:solidFill>
                  <a:srgbClr val="212121"/>
                </a:solidFill>
                <a:latin typeface="Arial" panose="020B0604020202020204" pitchFamily="34" charset="0"/>
              </a:rPr>
              <a:t>Research)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провело </a:t>
            </a:r>
            <a:r>
              <a:rPr lang="ru-RU" sz="1100" dirty="0" smtClean="0">
                <a:solidFill>
                  <a:srgbClr val="212121"/>
                </a:solidFill>
                <a:latin typeface="Arial" panose="020B0604020202020204" pitchFamily="34" charset="0"/>
              </a:rPr>
              <a:t>исследование </a:t>
            </a:r>
            <a:r>
              <a:rPr lang="ru-RU" sz="1100" dirty="0" smtClean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по ценам  на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новые и подержанные 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автобусы 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</a:rPr>
              <a:t>с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</a:rPr>
              <a:t> января 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</a:rPr>
              <a:t>по 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</a:rPr>
              <a:t>апрель </a:t>
            </a:r>
            <a:r>
              <a:rPr lang="ru-RU" sz="1100" dirty="0" smtClean="0">
                <a:solidFill>
                  <a:srgbClr val="212121"/>
                </a:solidFill>
                <a:latin typeface="Arial" panose="020B0604020202020204" pitchFamily="34" charset="0"/>
              </a:rPr>
              <a:t>2022 г.</a:t>
            </a:r>
          </a:p>
          <a:p>
            <a:pPr algn="just" fontAlgn="t"/>
            <a:endParaRPr lang="ru-RU" sz="1100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algn="just" fontAlgn="t"/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</a:t>
            </a:r>
            <a:r>
              <a:rPr lang="ru-RU" sz="1100" dirty="0" smtClean="0"/>
              <a:t>анализ цен показал, что за последние четыре месяца</a:t>
            </a:r>
            <a:r>
              <a:rPr lang="ru-RU" sz="1100" dirty="0"/>
              <a:t> новые </a:t>
            </a:r>
            <a:r>
              <a:rPr lang="ru-RU" sz="1100" dirty="0" smtClean="0"/>
              <a:t>автобусы </a:t>
            </a:r>
            <a:r>
              <a:rPr lang="ru-RU" sz="1100" dirty="0"/>
              <a:t>в среднем подорожали на </a:t>
            </a:r>
            <a:r>
              <a:rPr lang="ru-RU" sz="1100" dirty="0" smtClean="0"/>
              <a:t>25,1%, </a:t>
            </a:r>
            <a:r>
              <a:rPr lang="ru-RU" sz="1100" dirty="0"/>
              <a:t>цены на подержанные </a:t>
            </a:r>
            <a:r>
              <a:rPr lang="ru-RU" sz="1100" dirty="0" smtClean="0"/>
              <a:t>автобусы </a:t>
            </a:r>
            <a:r>
              <a:rPr lang="ru-RU" sz="1100" dirty="0"/>
              <a:t>выросли в среднем на </a:t>
            </a:r>
            <a:r>
              <a:rPr lang="ru-RU" sz="1100" dirty="0" smtClean="0"/>
              <a:t>45,5%.</a:t>
            </a:r>
          </a:p>
          <a:p>
            <a:pPr algn="just" fontAlgn="t"/>
            <a:endParaRPr lang="ru-RU" sz="1100" dirty="0" smtClean="0"/>
          </a:p>
          <a:p>
            <a:pPr algn="just" fontAlgn="t"/>
            <a:r>
              <a:rPr lang="ru-RU" sz="1100" dirty="0" smtClean="0"/>
              <a:t>У российских </a:t>
            </a:r>
            <a:r>
              <a:rPr lang="ru-RU" sz="1100" smtClean="0"/>
              <a:t>марок </a:t>
            </a:r>
            <a:r>
              <a:rPr lang="ru-RU" sz="1100" smtClean="0"/>
              <a:t>наибольший </a:t>
            </a:r>
            <a:r>
              <a:rPr lang="ru-RU" sz="1100" dirty="0" smtClean="0"/>
              <a:t>рост </a:t>
            </a:r>
            <a:r>
              <a:rPr lang="ru-RU" sz="1100" smtClean="0"/>
              <a:t>цен </a:t>
            </a:r>
            <a:r>
              <a:rPr lang="ru-RU" sz="1100" smtClean="0"/>
              <a:t>в марте </a:t>
            </a:r>
            <a:r>
              <a:rPr lang="ru-RU" sz="1100" dirty="0" smtClean="0"/>
              <a:t>по отношению к февралю отмечен у марки ГАЗ: + 60%. </a:t>
            </a:r>
            <a:endParaRPr lang="ru-RU" sz="11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072660" y="2455964"/>
            <a:ext cx="7886700" cy="416208"/>
            <a:chOff x="844062" y="1884963"/>
            <a:chExt cx="7886700" cy="416208"/>
          </a:xfrm>
        </p:grpSpPr>
        <p:sp>
          <p:nvSpPr>
            <p:cNvPr id="40" name="TextBox 39"/>
            <p:cNvSpPr txBox="1"/>
            <p:nvPr/>
          </p:nvSpPr>
          <p:spPr>
            <a:xfrm>
              <a:off x="844062" y="1884963"/>
              <a:ext cx="347296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/>
                <a:t>Динамика средних </a:t>
              </a:r>
              <a:r>
                <a:rPr lang="ru-RU" sz="1000" b="1"/>
                <a:t>цен </a:t>
              </a:r>
              <a:r>
                <a:rPr lang="ru-RU" sz="1000" b="1" smtClean="0"/>
                <a:t/>
              </a:r>
              <a:br>
                <a:rPr lang="ru-RU" sz="1000" b="1" smtClean="0"/>
              </a:br>
              <a:r>
                <a:rPr lang="ru-RU" sz="1000" b="1" smtClean="0"/>
                <a:t>на </a:t>
              </a:r>
              <a:r>
                <a:rPr lang="ru-RU" sz="1000" b="1" dirty="0"/>
                <a:t>новые и подержанные </a:t>
              </a:r>
              <a:r>
                <a:rPr lang="ru-RU" sz="1000" b="1" dirty="0" smtClean="0"/>
                <a:t>автобусы, </a:t>
              </a:r>
              <a:r>
                <a:rPr lang="ru-RU" sz="1000" b="1" dirty="0"/>
                <a:t>млн руб.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5F2F2CF-42B2-418E-B0D3-DED67047A40E}"/>
                </a:ext>
              </a:extLst>
            </p:cNvPr>
            <p:cNvSpPr txBox="1"/>
            <p:nvPr/>
          </p:nvSpPr>
          <p:spPr>
            <a:xfrm>
              <a:off x="4642338" y="1885673"/>
              <a:ext cx="408842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/>
                <a:t>Динамика средних </a:t>
              </a:r>
              <a:r>
                <a:rPr lang="ru-RU" sz="1000" b="1"/>
                <a:t>цен </a:t>
              </a:r>
              <a:r>
                <a:rPr lang="ru-RU" sz="1000" b="1" smtClean="0"/>
                <a:t/>
              </a:r>
              <a:br>
                <a:rPr lang="ru-RU" sz="1000" b="1" smtClean="0"/>
              </a:br>
              <a:r>
                <a:rPr lang="ru-RU" sz="1000" b="1" smtClean="0"/>
                <a:t>на новые автобусы </a:t>
              </a:r>
              <a:r>
                <a:rPr lang="ru-RU" sz="1000" b="1" dirty="0" smtClean="0"/>
                <a:t>российских марок, </a:t>
              </a:r>
              <a:r>
                <a:rPr lang="ru-RU" sz="1000" b="1" dirty="0"/>
                <a:t>млн руб.</a:t>
              </a:r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243" y="2965641"/>
            <a:ext cx="8150363" cy="319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14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2927</TotalTime>
  <Words>46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333</cp:revision>
  <cp:lastPrinted>2021-11-08T08:11:56Z</cp:lastPrinted>
  <dcterms:created xsi:type="dcterms:W3CDTF">2017-01-10T10:06:35Z</dcterms:created>
  <dcterms:modified xsi:type="dcterms:W3CDTF">2022-05-25T09:30:05Z</dcterms:modified>
</cp:coreProperties>
</file>