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7C7A7"/>
    <a:srgbClr val="615B5B"/>
    <a:srgbClr val="8AE693"/>
    <a:srgbClr val="AAC5FC"/>
    <a:srgbClr val="BBDCF1"/>
    <a:srgbClr val="B3F09A"/>
    <a:srgbClr val="9CEEC7"/>
    <a:srgbClr val="A0EAA9"/>
    <a:srgbClr val="F577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98" d="100"/>
          <a:sy n="98" d="100"/>
        </p:scale>
        <p:origin x="2358" y="3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3676650" y="192134"/>
            <a:ext cx="5133975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TOYOTA  </a:t>
            </a: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лидирует по финансовой емкости</a:t>
            </a:r>
            <a:endParaRPr lang="ru-RU" sz="1400" dirty="0">
              <a:solidFill>
                <a:srgbClr val="7ABC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88150" y="781215"/>
            <a:ext cx="78472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100" dirty="0"/>
              <a:t>Согласно данным </a:t>
            </a:r>
            <a:r>
              <a:rPr lang="en-US" sz="1100" dirty="0">
                <a:hlinkClick r:id="rId2"/>
              </a:rPr>
              <a:t>Russian Automotive Market Research</a:t>
            </a:r>
            <a:r>
              <a:rPr lang="ru-RU" sz="1100" dirty="0">
                <a:hlinkClick r:id="rId2"/>
              </a:rPr>
              <a:t> </a:t>
            </a:r>
            <a:r>
              <a:rPr lang="ru-RU" sz="1100" dirty="0"/>
              <a:t>по финансовой емкости рынка новых легковых автомобилей за два месяца текущего года лидирует </a:t>
            </a:r>
            <a:r>
              <a:rPr lang="en-US" sz="1100" dirty="0"/>
              <a:t>TOYOTA </a:t>
            </a:r>
            <a:r>
              <a:rPr lang="ru-RU" sz="1100" dirty="0"/>
              <a:t>с результатом 45,4 млрд. руб., по темпам роста среди ТОР-10 лидирует </a:t>
            </a:r>
            <a:r>
              <a:rPr lang="en-US" sz="1100" dirty="0"/>
              <a:t>RENAULT (</a:t>
            </a:r>
            <a:r>
              <a:rPr lang="ru-RU" sz="1100" dirty="0"/>
              <a:t>+26,8%) с результатом  25,1 млрд. руб.</a:t>
            </a:r>
          </a:p>
          <a:p>
            <a:pPr algn="just">
              <a:spcAft>
                <a:spcPts val="600"/>
              </a:spcAft>
            </a:pPr>
            <a:r>
              <a:rPr lang="ru-RU" sz="1100" dirty="0"/>
              <a:t>У таких брендов</a:t>
            </a:r>
            <a:r>
              <a:rPr lang="en-US" sz="1100" dirty="0"/>
              <a:t> </a:t>
            </a:r>
            <a:r>
              <a:rPr lang="ru-RU" sz="1100" dirty="0"/>
              <a:t>как </a:t>
            </a:r>
            <a:r>
              <a:rPr lang="en-US" sz="1100" dirty="0"/>
              <a:t>BMW</a:t>
            </a:r>
            <a:r>
              <a:rPr lang="ru-RU" sz="1100" dirty="0"/>
              <a:t>, </a:t>
            </a:r>
            <a:r>
              <a:rPr lang="en-US" sz="1100" dirty="0"/>
              <a:t>LADA</a:t>
            </a:r>
            <a:r>
              <a:rPr lang="ru-RU" sz="1100" dirty="0"/>
              <a:t>, </a:t>
            </a:r>
            <a:r>
              <a:rPr lang="en-US" sz="1100" dirty="0"/>
              <a:t>HYUNDAI</a:t>
            </a:r>
            <a:r>
              <a:rPr lang="ru-RU" sz="1100" dirty="0"/>
              <a:t>, </a:t>
            </a:r>
            <a:r>
              <a:rPr lang="en-US" sz="1100" dirty="0"/>
              <a:t>VOLKSWAGEN</a:t>
            </a:r>
            <a:r>
              <a:rPr lang="ru-RU" sz="1100" dirty="0"/>
              <a:t> и </a:t>
            </a:r>
            <a:r>
              <a:rPr lang="en-US" sz="1100" dirty="0"/>
              <a:t>SKODA</a:t>
            </a:r>
            <a:r>
              <a:rPr lang="ru-RU" sz="1100" dirty="0"/>
              <a:t> финансовая емкость снизилась за счет сокращения продаж. 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1600797" y="1907296"/>
            <a:ext cx="6722229" cy="412583"/>
            <a:chOff x="1231146" y="1907296"/>
            <a:chExt cx="6722229" cy="412583"/>
          </a:xfrm>
        </p:grpSpPr>
        <p:sp>
          <p:nvSpPr>
            <p:cNvPr id="21" name="Прямоугольник 20">
              <a:extLst>
                <a:ext uri="{FF2B5EF4-FFF2-40B4-BE49-F238E27FC236}">
                  <a16:creationId xmlns:a16="http://schemas.microsoft.com/office/drawing/2014/main" id="{CAE00A41-4EF4-46A2-9BAA-85589CE494B0}"/>
                </a:ext>
              </a:extLst>
            </p:cNvPr>
            <p:cNvSpPr/>
            <p:nvPr/>
          </p:nvSpPr>
          <p:spPr>
            <a:xfrm>
              <a:off x="1231146" y="1950547"/>
              <a:ext cx="316940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>
                <a:lnSpc>
                  <a:spcPct val="90000"/>
                </a:lnSpc>
                <a:spcBef>
                  <a:spcPct val="0"/>
                </a:spcBef>
                <a:defRPr/>
              </a:pPr>
              <a:r>
                <a:rPr lang="ru-RU" sz="1000" b="1" smtClean="0">
                  <a:latin typeface="Arial" panose="020B0604020202020204" pitchFamily="34" charset="0"/>
                  <a:cs typeface="Arial" panose="020B0604020202020204" pitchFamily="34" charset="0"/>
                </a:rPr>
                <a:t>Лидеры по продажам легковых автомобилей, </a:t>
              </a:r>
              <a:r>
                <a:rPr lang="ru-RU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тыс. ед.</a:t>
              </a:r>
            </a:p>
          </p:txBody>
        </p:sp>
        <p:sp>
          <p:nvSpPr>
            <p:cNvPr id="22" name="Прямоугольник 21">
              <a:extLst>
                <a:ext uri="{FF2B5EF4-FFF2-40B4-BE49-F238E27FC236}">
                  <a16:creationId xmlns:a16="http://schemas.microsoft.com/office/drawing/2014/main" id="{CAE00A41-4EF4-46A2-9BAA-85589CE494B0}"/>
                </a:ext>
              </a:extLst>
            </p:cNvPr>
            <p:cNvSpPr/>
            <p:nvPr/>
          </p:nvSpPr>
          <p:spPr>
            <a:xfrm>
              <a:off x="5217732" y="1907296"/>
              <a:ext cx="273564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>
                <a:lnSpc>
                  <a:spcPct val="90000"/>
                </a:lnSpc>
                <a:spcBef>
                  <a:spcPct val="0"/>
                </a:spcBef>
                <a:defRPr/>
              </a:pPr>
              <a:r>
                <a:rPr lang="ru-RU" sz="1000" b="1" smtClean="0">
                  <a:latin typeface="Arial" panose="020B0604020202020204" pitchFamily="34" charset="0"/>
                  <a:cs typeface="Arial" panose="020B0604020202020204" pitchFamily="34" charset="0"/>
                </a:rPr>
                <a:t>Лидеры рынка легковых автомобилей </a:t>
              </a:r>
              <a:r>
                <a:rPr lang="ru-RU" sz="1000" b="1" smtClean="0">
                  <a:latin typeface="Arial" panose="020B0604020202020204" pitchFamily="34" charset="0"/>
                  <a:cs typeface="Arial" panose="020B0604020202020204" pitchFamily="34" charset="0"/>
                </a:rPr>
                <a:t>по </a:t>
              </a:r>
              <a:r>
                <a:rPr lang="ru-RU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финансовой емкости, млрд. руб.</a:t>
              </a:r>
            </a:p>
          </p:txBody>
        </p:sp>
      </p:grp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212" y="2260949"/>
            <a:ext cx="7797244" cy="4223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7195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2736</TotalTime>
  <Words>93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294</cp:revision>
  <cp:lastPrinted>2021-01-12T08:54:06Z</cp:lastPrinted>
  <dcterms:created xsi:type="dcterms:W3CDTF">2017-01-10T10:06:35Z</dcterms:created>
  <dcterms:modified xsi:type="dcterms:W3CDTF">2022-03-30T08:47:13Z</dcterms:modified>
</cp:coreProperties>
</file>