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3F"/>
    <a:srgbClr val="FF6600"/>
    <a:srgbClr val="F85D3E"/>
    <a:srgbClr val="376D58"/>
    <a:srgbClr val="6C9485"/>
    <a:srgbClr val="FCFDFC"/>
    <a:srgbClr val="800080"/>
    <a:srgbClr val="660033"/>
    <a:srgbClr val="FFFFFF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50" d="100"/>
          <a:sy n="150" d="100"/>
        </p:scale>
        <p:origin x="8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dv-tco.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418822" y="187771"/>
            <a:ext cx="7486908" cy="4216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Темпы роста стоимости владения легковых автомобилей по сегментам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42485" y="660725"/>
            <a:ext cx="768667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smtClean="0">
                <a:latin typeface="Calibri Light" panose="020F0302020204030204" pitchFamily="34" charset="0"/>
                <a:cs typeface="Calibri Light" panose="020F0302020204030204" pitchFamily="34" charset="0"/>
              </a:rPr>
              <a:t>Маркетинговое </a:t>
            </a:r>
            <a: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</a:rPr>
              <a:t>Агентство НАПИ/Russian Automotive Market Research) провело исследование по изменению </a:t>
            </a:r>
            <a: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стоимости владения </a:t>
            </a:r>
            <a: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</a:rPr>
              <a:t>новыми легковыми автомобилями по ценовым сегментам в сравнении январь / июль, 2022 года.</a:t>
            </a:r>
            <a:b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</a:rPr>
              <a:t>Регион - Москва, средний пробег 20000 км в год. Срок владения 5 лет.</a:t>
            </a:r>
          </a:p>
          <a:p>
            <a: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</a:rPr>
              <a:t>Самым дорогим во владении, из представленных на графике легковых автомобилей массового сегмента, являются ТС с кузовом SUV</a:t>
            </a:r>
            <a:b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</a:rPr>
              <a:t>Темпы роста ТСО легковых автомобилей с кузовом SUV массового сегмента составили почти 40%, а в абсолютных значениях 26 рублей за 1 км. против 19 рублей в январе 2022 г</a:t>
            </a:r>
            <a:b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</a:rPr>
              <a:t>Всего анализировалось 806 комплектаций легковых автомобилей всех ценовых сегментов.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2485" y="5274487"/>
            <a:ext cx="755328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/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Стоимость владения подготовлена специализированным онлайн – калькулятором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DV-TC</a:t>
            </a:r>
            <a:r>
              <a:rPr lang="ru-RU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 </a:t>
            </a:r>
            <a:endParaRPr lang="ru-RU" sz="900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 fontAlgn="t"/>
            <a:r>
              <a:rPr lang="ru-RU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по </a:t>
            </a:r>
            <a:r>
              <a:rPr lang="ru-RU" sz="900" b="1" dirty="0" smtClean="0">
                <a:solidFill>
                  <a:schemeClr val="accent5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новым и подержанным </a:t>
            </a:r>
            <a:r>
              <a:rPr lang="ru-RU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по всем </a:t>
            </a:r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типам автомобилей:</a:t>
            </a:r>
          </a:p>
          <a:p>
            <a:pPr marL="358775" indent="-179388" algn="just" fontAlgn="t">
              <a:buFont typeface="Arial" panose="020B0604020202020204" pitchFamily="34" charset="0"/>
              <a:buChar char="•"/>
            </a:pPr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Легковые автомобили</a:t>
            </a:r>
          </a:p>
          <a:p>
            <a:pPr marL="358775" indent="-179388" algn="just" fontAlgn="t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LCV</a:t>
            </a:r>
          </a:p>
          <a:p>
            <a:pPr marL="358775" indent="-179388" algn="just" fontAlgn="t">
              <a:buFont typeface="Arial" panose="020B0604020202020204" pitchFamily="34" charset="0"/>
              <a:buChar char="•"/>
            </a:pPr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Грузовые автомобили</a:t>
            </a:r>
          </a:p>
          <a:p>
            <a:pPr algn="just" fontAlgn="t"/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Учитываются все затраты на региональном уровне, включая стоимость запасных частей к автомобилям, количество и стоимость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нормо-часов, частоту технического осмотра и текущего ремонта, стоимость топлива, стоимость шин и др.</a:t>
            </a:r>
          </a:p>
          <a:p>
            <a:pPr algn="just" fontAlgn="t"/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Стоимость владения  рассчитывается  с учетом региональной специфики для всех 85 регионов.</a:t>
            </a:r>
          </a:p>
          <a:p>
            <a:pPr algn="just" fontAlgn="t"/>
            <a:r>
              <a:rPr lang="ru-RU" sz="9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Обновление – ежемесячное.</a:t>
            </a:r>
            <a:endParaRPr lang="en-US" sz="900" u="sng" dirty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07074" y="5125814"/>
            <a:ext cx="289865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9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Источник: </a:t>
            </a:r>
            <a:r>
              <a:rPr lang="en-US" sz="9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НАПИ</a:t>
            </a:r>
            <a:r>
              <a:rPr lang="ru-RU" sz="9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/</a:t>
            </a:r>
            <a:r>
              <a:rPr lang="en-US" sz="9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Russian Automotive Market Research) </a:t>
            </a:r>
            <a:endParaRPr lang="ru-RU" sz="9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47416" y="2777722"/>
            <a:ext cx="274341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chemeClr val="accent5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Средняя </a:t>
            </a:r>
            <a:r>
              <a:rPr lang="ru-RU" sz="1000" dirty="0">
                <a:solidFill>
                  <a:schemeClr val="accent5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стоимость владения </a:t>
            </a:r>
            <a:r>
              <a:rPr lang="ru-RU" sz="1000">
                <a:solidFill>
                  <a:schemeClr val="accent5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за </a:t>
            </a:r>
            <a:r>
              <a:rPr lang="ru-RU" sz="1000" smtClean="0">
                <a:solidFill>
                  <a:schemeClr val="accent5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километр, руб</a:t>
            </a:r>
            <a:endParaRPr lang="ru-RU" sz="1000" dirty="0">
              <a:solidFill>
                <a:schemeClr val="accent5">
                  <a:lumMod val="7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90325" y="3045820"/>
            <a:ext cx="582707" cy="215444"/>
          </a:xfrm>
          <a:prstGeom prst="rect">
            <a:avLst/>
          </a:prstGeom>
          <a:solidFill>
            <a:srgbClr val="FFD13F"/>
          </a:solidFill>
        </p:spPr>
        <p:txBody>
          <a:bodyPr wrap="square" rtlCol="0">
            <a:spAutoFit/>
          </a:bodyPr>
          <a:lstStyle/>
          <a:p>
            <a:pPr algn="l"/>
            <a:r>
              <a:rPr lang="ru-RU" sz="800" b="1" dirty="0" smtClean="0">
                <a:solidFill>
                  <a:schemeClr val="bg1"/>
                </a:solidFill>
              </a:rPr>
              <a:t>07.2022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90324" y="3343423"/>
            <a:ext cx="582707" cy="21544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l"/>
            <a:r>
              <a:rPr lang="ru-RU" sz="800" b="1" dirty="0" smtClean="0">
                <a:solidFill>
                  <a:schemeClr val="bg1"/>
                </a:solidFill>
              </a:rPr>
              <a:t>01.2022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11197"/>
              </p:ext>
            </p:extLst>
          </p:nvPr>
        </p:nvGraphicFramePr>
        <p:xfrm>
          <a:off x="1029043" y="1917183"/>
          <a:ext cx="7718426" cy="883788"/>
        </p:xfrm>
        <a:graphic>
          <a:graphicData uri="http://schemas.openxmlformats.org/drawingml/2006/table">
            <a:tbl>
              <a:tblPr/>
              <a:tblGrid>
                <a:gridCol w="1575712">
                  <a:extLst>
                    <a:ext uri="{9D8B030D-6E8A-4147-A177-3AD203B41FA5}">
                      <a16:colId xmlns:a16="http://schemas.microsoft.com/office/drawing/2014/main" val="2666848232"/>
                    </a:ext>
                  </a:extLst>
                </a:gridCol>
                <a:gridCol w="842682">
                  <a:extLst>
                    <a:ext uri="{9D8B030D-6E8A-4147-A177-3AD203B41FA5}">
                      <a16:colId xmlns:a16="http://schemas.microsoft.com/office/drawing/2014/main" val="1052402252"/>
                    </a:ext>
                  </a:extLst>
                </a:gridCol>
                <a:gridCol w="881086">
                  <a:extLst>
                    <a:ext uri="{9D8B030D-6E8A-4147-A177-3AD203B41FA5}">
                      <a16:colId xmlns:a16="http://schemas.microsoft.com/office/drawing/2014/main" val="2713026627"/>
                    </a:ext>
                  </a:extLst>
                </a:gridCol>
                <a:gridCol w="736491">
                  <a:extLst>
                    <a:ext uri="{9D8B030D-6E8A-4147-A177-3AD203B41FA5}">
                      <a16:colId xmlns:a16="http://schemas.microsoft.com/office/drawing/2014/main" val="3952328416"/>
                    </a:ext>
                  </a:extLst>
                </a:gridCol>
                <a:gridCol w="736491">
                  <a:extLst>
                    <a:ext uri="{9D8B030D-6E8A-4147-A177-3AD203B41FA5}">
                      <a16:colId xmlns:a16="http://schemas.microsoft.com/office/drawing/2014/main" val="541286547"/>
                    </a:ext>
                  </a:extLst>
                </a:gridCol>
                <a:gridCol w="736491">
                  <a:extLst>
                    <a:ext uri="{9D8B030D-6E8A-4147-A177-3AD203B41FA5}">
                      <a16:colId xmlns:a16="http://schemas.microsoft.com/office/drawing/2014/main" val="1497738612"/>
                    </a:ext>
                  </a:extLst>
                </a:gridCol>
                <a:gridCol w="736491">
                  <a:extLst>
                    <a:ext uri="{9D8B030D-6E8A-4147-A177-3AD203B41FA5}">
                      <a16:colId xmlns:a16="http://schemas.microsoft.com/office/drawing/2014/main" val="1897478694"/>
                    </a:ext>
                  </a:extLst>
                </a:gridCol>
                <a:gridCol w="736491">
                  <a:extLst>
                    <a:ext uri="{9D8B030D-6E8A-4147-A177-3AD203B41FA5}">
                      <a16:colId xmlns:a16="http://schemas.microsoft.com/office/drawing/2014/main" val="3793905644"/>
                    </a:ext>
                  </a:extLst>
                </a:gridCol>
                <a:gridCol w="736491">
                  <a:extLst>
                    <a:ext uri="{9D8B030D-6E8A-4147-A177-3AD203B41FA5}">
                      <a16:colId xmlns:a16="http://schemas.microsoft.com/office/drawing/2014/main" val="462994295"/>
                    </a:ext>
                  </a:extLst>
                </a:gridCol>
              </a:tblGrid>
              <a:tr h="14729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Наименование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 SUV</a:t>
                      </a:r>
                    </a:p>
                  </a:txBody>
                  <a:tcPr marL="7365" marR="7365" marT="7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Седан</a:t>
                      </a:r>
                    </a:p>
                  </a:txBody>
                  <a:tcPr marL="7365" marR="7365" marT="7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Хетчбэк</a:t>
                      </a:r>
                    </a:p>
                  </a:txBody>
                  <a:tcPr marL="7365" marR="7365" marT="7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Лифтбэк</a:t>
                      </a:r>
                      <a:endParaRPr lang="ru-RU" sz="900" b="0" i="0" u="none" strike="noStrike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365" marR="7365" marT="7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232576"/>
                  </a:ext>
                </a:extLst>
              </a:tr>
              <a:tr h="1472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01.2022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07.2022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01.2022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07.2022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01.2022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07.2022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01.2022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07.2022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401055"/>
                  </a:ext>
                </a:extLst>
              </a:tr>
              <a:tr h="1472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Стоимость нового автомобиля</a:t>
                      </a:r>
                    </a:p>
                  </a:txBody>
                  <a:tcPr marL="66284" marR="7365" marT="7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2 304 441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3 802 589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1 577 086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2 369 209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1 298 968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1 780 968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2 704 489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3 677 044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7848120"/>
                  </a:ext>
                </a:extLst>
              </a:tr>
              <a:tr h="1472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Стоимость владения за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км.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6284" marR="7365" marT="7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19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26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15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20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13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15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25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31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448983"/>
                  </a:ext>
                </a:extLst>
              </a:tr>
              <a:tr h="1472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Стоимость владения в год</a:t>
                      </a:r>
                    </a:p>
                  </a:txBody>
                  <a:tcPr marL="66284" marR="7365" marT="7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375 886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510 671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302 520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392 763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258 121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307 747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494 794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621 877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7121498"/>
                  </a:ext>
                </a:extLst>
              </a:tr>
              <a:tr h="14729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Стоимость владения</a:t>
                      </a:r>
                    </a:p>
                  </a:txBody>
                  <a:tcPr marL="66284" marR="7365" marT="7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1 879 429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2 553 356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1 512 600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1 963 813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1 290 604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1 538 734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2 473 972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3 109 384</a:t>
                      </a:r>
                    </a:p>
                  </a:txBody>
                  <a:tcPr marL="66284" marR="7365" marT="73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643931"/>
                  </a:ext>
                </a:extLst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318" y="2948845"/>
            <a:ext cx="6419644" cy="219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3709</TotalTime>
  <Words>210</Words>
  <Application>Microsoft Office PowerPoint</Application>
  <PresentationFormat>Экран (4:3)</PresentationFormat>
  <Paragraphs>64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437</cp:revision>
  <cp:lastPrinted>2021-12-17T09:54:00Z</cp:lastPrinted>
  <dcterms:created xsi:type="dcterms:W3CDTF">2017-01-10T10:06:35Z</dcterms:created>
  <dcterms:modified xsi:type="dcterms:W3CDTF">2022-07-13T08:54:11Z</dcterms:modified>
</cp:coreProperties>
</file>