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9" r:id="rId2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E02"/>
    <a:srgbClr val="FF7575"/>
    <a:srgbClr val="F7C7A7"/>
    <a:srgbClr val="615B5B"/>
    <a:srgbClr val="8AE693"/>
    <a:srgbClr val="AAC5FC"/>
    <a:srgbClr val="BBDCF1"/>
    <a:srgbClr val="B3F09A"/>
    <a:srgbClr val="9CEEC7"/>
    <a:srgbClr val="A0EA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 varScale="1">
        <p:scale>
          <a:sx n="95" d="100"/>
          <a:sy n="95" d="100"/>
        </p:scale>
        <p:origin x="1464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687DE6-9561-42F7-8DB9-44D810B4890A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1243013"/>
            <a:ext cx="4475163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84725"/>
            <a:ext cx="5408613" cy="3914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B9C59-DCC8-4827-A86C-4F18331EFE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812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EB9C59-DCC8-4827-A86C-4F18331EFEEB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65063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dilery/dilerskie-seti-gruzovyh-avtomobilej-v-ross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free-powerpoint-templates-design.com/" TargetMode="Externa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37551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Существенный рост сервисной сети грузовых автомобилей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30160" y="804427"/>
            <a:ext cx="7670799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100" dirty="0"/>
              <a:t>По данным </a:t>
            </a:r>
            <a:r>
              <a:rPr lang="en-US" sz="1100" dirty="0"/>
              <a:t>Russian Automotive Market Research</a:t>
            </a:r>
            <a:r>
              <a:rPr lang="ru-RU" sz="1100" dirty="0"/>
              <a:t>, в первом квартале 2022 г. в России насчитывается 917 </a:t>
            </a:r>
            <a:r>
              <a:rPr lang="ru-RU" sz="1100" dirty="0">
                <a:hlinkClick r:id="rId3"/>
              </a:rPr>
              <a:t>центров продаж </a:t>
            </a:r>
            <a:r>
              <a:rPr lang="ru-RU" sz="1100" dirty="0"/>
              <a:t>новых грузовых автомобилей. Это на 8 автоцентров больше, чем годом ранее.</a:t>
            </a:r>
          </a:p>
          <a:p>
            <a:pPr algn="just">
              <a:spcAft>
                <a:spcPts val="1200"/>
              </a:spcAft>
            </a:pPr>
            <a:r>
              <a:rPr lang="ru-RU" sz="1100" dirty="0"/>
              <a:t>Наибольшее сокращение числа автоцентров отмечено в Москве (-8 центров продаж к АППГ). За </a:t>
            </a:r>
            <a:r>
              <a:rPr lang="en-US" sz="1100" dirty="0"/>
              <a:t>I</a:t>
            </a:r>
            <a:r>
              <a:rPr lang="ru-RU" sz="1100" dirty="0"/>
              <a:t> квартал наибольший прирост автоцентров наблюдался в Санкт-Петербурге (+ 5 центров продаж, соответственно).</a:t>
            </a:r>
          </a:p>
          <a:p>
            <a:pPr algn="just">
              <a:spcAft>
                <a:spcPts val="1200"/>
              </a:spcAft>
            </a:pPr>
            <a:r>
              <a:rPr lang="ru-RU" sz="1100" dirty="0"/>
              <a:t>Сервисная сеть грузовиков существенно выросла. Сейчас техническим обслуживанием грузовых автомобилей в России занимается 1 391 сервисных центра – на  71 центр больше АППГ.</a:t>
            </a:r>
          </a:p>
        </p:txBody>
      </p:sp>
      <p:grpSp>
        <p:nvGrpSpPr>
          <p:cNvPr id="4" name="Группа 3"/>
          <p:cNvGrpSpPr/>
          <p:nvPr/>
        </p:nvGrpSpPr>
        <p:grpSpPr>
          <a:xfrm>
            <a:off x="2363416" y="2639433"/>
            <a:ext cx="5391498" cy="3330429"/>
            <a:chOff x="2305050" y="2785348"/>
            <a:chExt cx="5391498" cy="3330429"/>
          </a:xfrm>
        </p:grpSpPr>
        <p:pic>
          <p:nvPicPr>
            <p:cNvPr id="56" name="Рисунок 5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60551" y="4061267"/>
              <a:ext cx="682811" cy="682811"/>
            </a:xfrm>
            <a:prstGeom prst="rect">
              <a:avLst/>
            </a:prstGeom>
          </p:spPr>
        </p:pic>
        <p:pic>
          <p:nvPicPr>
            <p:cNvPr id="3" name="Рисунок 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59888" y="4061266"/>
              <a:ext cx="682811" cy="682811"/>
            </a:xfrm>
            <a:prstGeom prst="rect">
              <a:avLst/>
            </a:prstGeom>
          </p:spPr>
        </p:pic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11310" y="4061268"/>
              <a:ext cx="682811" cy="682811"/>
            </a:xfrm>
            <a:prstGeom prst="rect">
              <a:avLst/>
            </a:prstGeom>
          </p:spPr>
        </p:pic>
        <p:pic>
          <p:nvPicPr>
            <p:cNvPr id="53" name="Рисунок 52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03588" y="4062154"/>
              <a:ext cx="682811" cy="682811"/>
            </a:xfrm>
            <a:prstGeom prst="rect">
              <a:avLst/>
            </a:prstGeom>
          </p:spPr>
        </p:pic>
        <p:grpSp>
          <p:nvGrpSpPr>
            <p:cNvPr id="75" name="Группа 74"/>
            <p:cNvGrpSpPr/>
            <p:nvPr/>
          </p:nvGrpSpPr>
          <p:grpSpPr>
            <a:xfrm>
              <a:off x="2380801" y="3624989"/>
              <a:ext cx="2040741" cy="1001988"/>
              <a:chOff x="275146" y="3025125"/>
              <a:chExt cx="2040741" cy="1001988"/>
            </a:xfrm>
          </p:grpSpPr>
          <p:sp>
            <p:nvSpPr>
              <p:cNvPr id="18" name="Полилиния: фигура 16">
                <a:extLst>
                  <a:ext uri="{FF2B5EF4-FFF2-40B4-BE49-F238E27FC236}">
                    <a16:creationId xmlns:a16="http://schemas.microsoft.com/office/drawing/2014/main" id="{173F1284-2413-48ED-88B4-866D6C1BD915}"/>
                  </a:ext>
                </a:extLst>
              </p:cNvPr>
              <p:cNvSpPr/>
              <p:nvPr/>
            </p:nvSpPr>
            <p:spPr>
              <a:xfrm>
                <a:off x="322366" y="3452439"/>
                <a:ext cx="1507456" cy="574674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19" name="Полилиния: фигура 17">
                <a:extLst>
                  <a:ext uri="{FF2B5EF4-FFF2-40B4-BE49-F238E27FC236}">
                    <a16:creationId xmlns:a16="http://schemas.microsoft.com/office/drawing/2014/main" id="{64ACC8F3-24DD-480B-A826-7A870846E13A}"/>
                  </a:ext>
                </a:extLst>
              </p:cNvPr>
              <p:cNvSpPr/>
              <p:nvPr/>
            </p:nvSpPr>
            <p:spPr>
              <a:xfrm>
                <a:off x="275146" y="3135514"/>
                <a:ext cx="1637700" cy="266779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20" name="Прямоугольник 19">
                <a:extLst>
                  <a:ext uri="{FF2B5EF4-FFF2-40B4-BE49-F238E27FC236}">
                    <a16:creationId xmlns:a16="http://schemas.microsoft.com/office/drawing/2014/main" id="{57F768F9-A067-47E2-A235-C190357FF472}"/>
                  </a:ext>
                </a:extLst>
              </p:cNvPr>
              <p:cNvSpPr/>
              <p:nvPr/>
            </p:nvSpPr>
            <p:spPr>
              <a:xfrm>
                <a:off x="353280" y="3060617"/>
                <a:ext cx="442491" cy="2518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F5F6BD9-B6F3-4DA5-B1A6-660AEF8C8AA3}"/>
                  </a:ext>
                </a:extLst>
              </p:cNvPr>
              <p:cNvSpPr txBox="1"/>
              <p:nvPr/>
            </p:nvSpPr>
            <p:spPr>
              <a:xfrm>
                <a:off x="778904" y="3149375"/>
                <a:ext cx="15369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ДИЛЕРСКИЙ ЦЕНТР</a:t>
                </a:r>
              </a:p>
            </p:txBody>
          </p:sp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E9291ABF-DE69-4ABB-AF65-AAF4D80D278E}"/>
                  </a:ext>
                </a:extLst>
              </p:cNvPr>
              <p:cNvSpPr txBox="1"/>
              <p:nvPr/>
            </p:nvSpPr>
            <p:spPr>
              <a:xfrm>
                <a:off x="309938" y="3025125"/>
                <a:ext cx="56057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</a:t>
                </a:r>
                <a:r>
                  <a:rPr lang="en-US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09</a:t>
                </a:r>
                <a:endParaRPr lang="ru-RU" sz="14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3" name="TextBox 22">
              <a:hlinkClick r:id="rId6"/>
              <a:extLst>
                <a:ext uri="{FF2B5EF4-FFF2-40B4-BE49-F238E27FC236}">
                  <a16:creationId xmlns:a16="http://schemas.microsoft.com/office/drawing/2014/main" id="{36F44097-D59A-432B-A10B-2C2E52F6D5F3}"/>
                </a:ext>
              </a:extLst>
            </p:cNvPr>
            <p:cNvSpPr txBox="1"/>
            <p:nvPr/>
          </p:nvSpPr>
          <p:spPr>
            <a:xfrm>
              <a:off x="2327018" y="3335076"/>
              <a:ext cx="22907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ru-RU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квартал </a:t>
              </a:r>
              <a:r>
                <a:rPr 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2021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extBox 23">
              <a:hlinkClick r:id="rId6"/>
              <a:extLst>
                <a:ext uri="{FF2B5EF4-FFF2-40B4-BE49-F238E27FC236}">
                  <a16:creationId xmlns:a16="http://schemas.microsoft.com/office/drawing/2014/main" id="{76E33931-47FB-4431-BEC2-612E251365E7}"/>
                </a:ext>
              </a:extLst>
            </p:cNvPr>
            <p:cNvSpPr txBox="1"/>
            <p:nvPr/>
          </p:nvSpPr>
          <p:spPr>
            <a:xfrm>
              <a:off x="5092421" y="3336913"/>
              <a:ext cx="229072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</a:t>
              </a:r>
              <a:r>
                <a:rPr lang="ru-RU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квартал 202</a:t>
              </a:r>
              <a:r>
                <a:rPr lang="en-US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97A32C4-0852-4141-9807-9456FE908095}"/>
                </a:ext>
              </a:extLst>
            </p:cNvPr>
            <p:cNvSpPr txBox="1"/>
            <p:nvPr/>
          </p:nvSpPr>
          <p:spPr>
            <a:xfrm>
              <a:off x="4360073" y="3811529"/>
              <a:ext cx="9876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+33</a:t>
              </a:r>
              <a:endPara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AA571B6-2C3F-4486-B758-981B3B8E2DAD}"/>
                </a:ext>
              </a:extLst>
            </p:cNvPr>
            <p:cNvSpPr txBox="1"/>
            <p:nvPr/>
          </p:nvSpPr>
          <p:spPr>
            <a:xfrm>
              <a:off x="4458628" y="4325769"/>
              <a:ext cx="790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-25</a:t>
              </a:r>
              <a:endParaRPr lang="ru-RU" b="1" dirty="0">
                <a:solidFill>
                  <a:srgbClr val="D5071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9" name="Прямая со стрелкой 28">
              <a:extLst>
                <a:ext uri="{FF2B5EF4-FFF2-40B4-BE49-F238E27FC236}">
                  <a16:creationId xmlns:a16="http://schemas.microsoft.com/office/drawing/2014/main" id="{1D2F3DC7-1207-46E1-A2B9-8ECC2803167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60150" y="3999788"/>
              <a:ext cx="567587" cy="297076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>
              <a:extLst>
                <a:ext uri="{FF2B5EF4-FFF2-40B4-BE49-F238E27FC236}">
                  <a16:creationId xmlns:a16="http://schemas.microsoft.com/office/drawing/2014/main" id="{B7A84EFF-75B1-447A-B46A-8CA4FDD9981A}"/>
                </a:ext>
              </a:extLst>
            </p:cNvPr>
            <p:cNvCxnSpPr>
              <a:cxnSpLocks/>
            </p:cNvCxnSpPr>
            <p:nvPr/>
          </p:nvCxnSpPr>
          <p:spPr>
            <a:xfrm>
              <a:off x="3967696" y="4336273"/>
              <a:ext cx="567587" cy="193523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 стрелкой 35">
              <a:extLst>
                <a:ext uri="{FF2B5EF4-FFF2-40B4-BE49-F238E27FC236}">
                  <a16:creationId xmlns:a16="http://schemas.microsoft.com/office/drawing/2014/main" id="{17260642-A3C6-4096-AEBE-C51E850CE373}"/>
                </a:ext>
              </a:extLst>
            </p:cNvPr>
            <p:cNvCxnSpPr>
              <a:cxnSpLocks/>
            </p:cNvCxnSpPr>
            <p:nvPr/>
          </p:nvCxnSpPr>
          <p:spPr>
            <a:xfrm>
              <a:off x="5119921" y="4018905"/>
              <a:ext cx="543245" cy="24527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 стрелкой 36">
              <a:extLst>
                <a:ext uri="{FF2B5EF4-FFF2-40B4-BE49-F238E27FC236}">
                  <a16:creationId xmlns:a16="http://schemas.microsoft.com/office/drawing/2014/main" id="{5D9C86B7-E7D9-42BA-9920-64AA29D6EEC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46951" y="4293080"/>
              <a:ext cx="508227" cy="257881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TextBox 75">
              <a:hlinkClick r:id="rId6"/>
              <a:extLst>
                <a:ext uri="{FF2B5EF4-FFF2-40B4-BE49-F238E27FC236}">
                  <a16:creationId xmlns:a16="http://schemas.microsoft.com/office/drawing/2014/main" id="{56F73DAB-91DB-411B-8C75-98C156F12A8A}"/>
                </a:ext>
              </a:extLst>
            </p:cNvPr>
            <p:cNvSpPr txBox="1"/>
            <p:nvPr/>
          </p:nvSpPr>
          <p:spPr>
            <a:xfrm>
              <a:off x="2305050" y="2785348"/>
              <a:ext cx="50101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Дилерские и сервисные сети грузовых автомобилей</a:t>
              </a:r>
              <a:endParaRPr lang="ko-KR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89" name="Группа 88"/>
            <p:cNvGrpSpPr/>
            <p:nvPr/>
          </p:nvGrpSpPr>
          <p:grpSpPr>
            <a:xfrm>
              <a:off x="5642414" y="3624989"/>
              <a:ext cx="2032195" cy="1001988"/>
              <a:chOff x="275146" y="3025125"/>
              <a:chExt cx="2032195" cy="1001988"/>
            </a:xfrm>
          </p:grpSpPr>
          <p:sp>
            <p:nvSpPr>
              <p:cNvPr id="90" name="Полилиния: фигура 16">
                <a:extLst>
                  <a:ext uri="{FF2B5EF4-FFF2-40B4-BE49-F238E27FC236}">
                    <a16:creationId xmlns:a16="http://schemas.microsoft.com/office/drawing/2014/main" id="{173F1284-2413-48ED-88B4-866D6C1BD915}"/>
                  </a:ext>
                </a:extLst>
              </p:cNvPr>
              <p:cNvSpPr/>
              <p:nvPr/>
            </p:nvSpPr>
            <p:spPr>
              <a:xfrm>
                <a:off x="322366" y="3452439"/>
                <a:ext cx="1507456" cy="574674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1" name="Полилиния: фигура 17">
                <a:extLst>
                  <a:ext uri="{FF2B5EF4-FFF2-40B4-BE49-F238E27FC236}">
                    <a16:creationId xmlns:a16="http://schemas.microsoft.com/office/drawing/2014/main" id="{64ACC8F3-24DD-480B-A826-7A870846E13A}"/>
                  </a:ext>
                </a:extLst>
              </p:cNvPr>
              <p:cNvSpPr/>
              <p:nvPr/>
            </p:nvSpPr>
            <p:spPr>
              <a:xfrm>
                <a:off x="275146" y="3135514"/>
                <a:ext cx="1637700" cy="266779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2" name="Прямоугольник 91">
                <a:extLst>
                  <a:ext uri="{FF2B5EF4-FFF2-40B4-BE49-F238E27FC236}">
                    <a16:creationId xmlns:a16="http://schemas.microsoft.com/office/drawing/2014/main" id="{57F768F9-A067-47E2-A235-C190357FF472}"/>
                  </a:ext>
                </a:extLst>
              </p:cNvPr>
              <p:cNvSpPr/>
              <p:nvPr/>
            </p:nvSpPr>
            <p:spPr>
              <a:xfrm>
                <a:off x="353280" y="3060617"/>
                <a:ext cx="442491" cy="2518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93" name="TextBox 92">
                <a:extLst>
                  <a:ext uri="{FF2B5EF4-FFF2-40B4-BE49-F238E27FC236}">
                    <a16:creationId xmlns:a16="http://schemas.microsoft.com/office/drawing/2014/main" id="{CF5F6BD9-B6F3-4DA5-B1A6-660AEF8C8AA3}"/>
                  </a:ext>
                </a:extLst>
              </p:cNvPr>
              <p:cNvSpPr txBox="1"/>
              <p:nvPr/>
            </p:nvSpPr>
            <p:spPr>
              <a:xfrm>
                <a:off x="770358" y="3149375"/>
                <a:ext cx="15369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ДИЛЕРСКИЙ ЦЕНТР</a:t>
                </a:r>
              </a:p>
            </p:txBody>
          </p: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E9291ABF-DE69-4ABB-AF65-AAF4D80D278E}"/>
                  </a:ext>
                </a:extLst>
              </p:cNvPr>
              <p:cNvSpPr txBox="1"/>
              <p:nvPr/>
            </p:nvSpPr>
            <p:spPr>
              <a:xfrm>
                <a:off x="309938" y="3025125"/>
                <a:ext cx="56057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917</a:t>
                </a:r>
              </a:p>
            </p:txBody>
          </p:sp>
        </p:grpSp>
        <p:grpSp>
          <p:nvGrpSpPr>
            <p:cNvPr id="59" name="Группа 58">
              <a:extLst>
                <a:ext uri="{FF2B5EF4-FFF2-40B4-BE49-F238E27FC236}">
                  <a16:creationId xmlns:a16="http://schemas.microsoft.com/office/drawing/2014/main" id="{DEE620FA-1F00-4A10-9E6F-EE6A2AC9B03B}"/>
                </a:ext>
              </a:extLst>
            </p:cNvPr>
            <p:cNvGrpSpPr/>
            <p:nvPr/>
          </p:nvGrpSpPr>
          <p:grpSpPr>
            <a:xfrm>
              <a:off x="2375267" y="4996686"/>
              <a:ext cx="2059668" cy="1001988"/>
              <a:chOff x="230581" y="3025125"/>
              <a:chExt cx="2059668" cy="1001988"/>
            </a:xfrm>
          </p:grpSpPr>
          <p:sp>
            <p:nvSpPr>
              <p:cNvPr id="60" name="Полилиния: фигура 16">
                <a:extLst>
                  <a:ext uri="{FF2B5EF4-FFF2-40B4-BE49-F238E27FC236}">
                    <a16:creationId xmlns:a16="http://schemas.microsoft.com/office/drawing/2014/main" id="{C004B327-6095-4509-A800-991B4241A827}"/>
                  </a:ext>
                </a:extLst>
              </p:cNvPr>
              <p:cNvSpPr/>
              <p:nvPr/>
            </p:nvSpPr>
            <p:spPr>
              <a:xfrm>
                <a:off x="322366" y="3452439"/>
                <a:ext cx="1507456" cy="574674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61" name="Полилиния: фигура 17">
                <a:extLst>
                  <a:ext uri="{FF2B5EF4-FFF2-40B4-BE49-F238E27FC236}">
                    <a16:creationId xmlns:a16="http://schemas.microsoft.com/office/drawing/2014/main" id="{41434DBF-A711-44EF-991D-ABD2A21265F3}"/>
                  </a:ext>
                </a:extLst>
              </p:cNvPr>
              <p:cNvSpPr/>
              <p:nvPr/>
            </p:nvSpPr>
            <p:spPr>
              <a:xfrm>
                <a:off x="275146" y="3135514"/>
                <a:ext cx="1637700" cy="266779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62" name="Прямоугольник 61">
                <a:extLst>
                  <a:ext uri="{FF2B5EF4-FFF2-40B4-BE49-F238E27FC236}">
                    <a16:creationId xmlns:a16="http://schemas.microsoft.com/office/drawing/2014/main" id="{FBB3986C-EE95-4B25-A61B-94DC23202435}"/>
                  </a:ext>
                </a:extLst>
              </p:cNvPr>
              <p:cNvSpPr/>
              <p:nvPr/>
            </p:nvSpPr>
            <p:spPr>
              <a:xfrm>
                <a:off x="353280" y="3060617"/>
                <a:ext cx="442491" cy="2518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CE5F58EB-D5DE-468E-8DCB-6C8062411AAE}"/>
                  </a:ext>
                </a:extLst>
              </p:cNvPr>
              <p:cNvSpPr txBox="1"/>
              <p:nvPr/>
            </p:nvSpPr>
            <p:spPr>
              <a:xfrm>
                <a:off x="753266" y="3149375"/>
                <a:ext cx="15369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СЕРВИСНЫЙ ЦЕНТР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3F93557F-2B1C-4169-835F-36BAA3C3DA89}"/>
                  </a:ext>
                </a:extLst>
              </p:cNvPr>
              <p:cNvSpPr txBox="1"/>
              <p:nvPr/>
            </p:nvSpPr>
            <p:spPr>
              <a:xfrm>
                <a:off x="230581" y="3025125"/>
                <a:ext cx="691385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en-US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</a:t>
                </a:r>
                <a:endParaRPr lang="ru-RU" sz="14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3EDC27BC-57E0-4FDA-A24E-20F43467A41A}"/>
                </a:ext>
              </a:extLst>
            </p:cNvPr>
            <p:cNvSpPr txBox="1"/>
            <p:nvPr/>
          </p:nvSpPr>
          <p:spPr>
            <a:xfrm>
              <a:off x="4399104" y="5183226"/>
              <a:ext cx="9876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+82</a:t>
              </a:r>
              <a:endParaRPr lang="ru-RU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4FA6FCDE-2E44-4C2F-BB3D-B88E46A4819B}"/>
                </a:ext>
              </a:extLst>
            </p:cNvPr>
            <p:cNvSpPr txBox="1"/>
            <p:nvPr/>
          </p:nvSpPr>
          <p:spPr>
            <a:xfrm>
              <a:off x="4497659" y="5697466"/>
              <a:ext cx="79053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- 11</a:t>
              </a:r>
              <a:endParaRPr lang="ru-RU" b="1" dirty="0">
                <a:solidFill>
                  <a:srgbClr val="D5071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7" name="Прямая со стрелкой 66">
              <a:extLst>
                <a:ext uri="{FF2B5EF4-FFF2-40B4-BE49-F238E27FC236}">
                  <a16:creationId xmlns:a16="http://schemas.microsoft.com/office/drawing/2014/main" id="{7149D5BE-134E-40AA-B2B1-7676CB6E95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99181" y="5371485"/>
              <a:ext cx="567587" cy="297076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 стрелкой 67">
              <a:extLst>
                <a:ext uri="{FF2B5EF4-FFF2-40B4-BE49-F238E27FC236}">
                  <a16:creationId xmlns:a16="http://schemas.microsoft.com/office/drawing/2014/main" id="{E4031906-44F3-4D87-886B-20A58881B40E}"/>
                </a:ext>
              </a:extLst>
            </p:cNvPr>
            <p:cNvCxnSpPr>
              <a:cxnSpLocks/>
            </p:cNvCxnSpPr>
            <p:nvPr/>
          </p:nvCxnSpPr>
          <p:spPr>
            <a:xfrm>
              <a:off x="4006727" y="5707970"/>
              <a:ext cx="567587" cy="193523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 стрелкой 68">
              <a:extLst>
                <a:ext uri="{FF2B5EF4-FFF2-40B4-BE49-F238E27FC236}">
                  <a16:creationId xmlns:a16="http://schemas.microsoft.com/office/drawing/2014/main" id="{9087C7AA-F7A1-4F53-AA16-759A083BF6F1}"/>
                </a:ext>
              </a:extLst>
            </p:cNvPr>
            <p:cNvCxnSpPr>
              <a:cxnSpLocks/>
            </p:cNvCxnSpPr>
            <p:nvPr/>
          </p:nvCxnSpPr>
          <p:spPr>
            <a:xfrm>
              <a:off x="5158952" y="5390602"/>
              <a:ext cx="543245" cy="245270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 стрелкой 69">
              <a:extLst>
                <a:ext uri="{FF2B5EF4-FFF2-40B4-BE49-F238E27FC236}">
                  <a16:creationId xmlns:a16="http://schemas.microsoft.com/office/drawing/2014/main" id="{9E26DA1A-6CD1-4338-9B86-D4579A042DA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85982" y="5664777"/>
              <a:ext cx="508227" cy="257881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1" name="Группа 70">
              <a:extLst>
                <a:ext uri="{FF2B5EF4-FFF2-40B4-BE49-F238E27FC236}">
                  <a16:creationId xmlns:a16="http://schemas.microsoft.com/office/drawing/2014/main" id="{85053A6A-1166-49E2-8962-43D4085C7639}"/>
                </a:ext>
              </a:extLst>
            </p:cNvPr>
            <p:cNvGrpSpPr/>
            <p:nvPr/>
          </p:nvGrpSpPr>
          <p:grpSpPr>
            <a:xfrm>
              <a:off x="5655178" y="5005708"/>
              <a:ext cx="2041370" cy="992966"/>
              <a:chOff x="248879" y="3034147"/>
              <a:chExt cx="2041370" cy="992966"/>
            </a:xfrm>
          </p:grpSpPr>
          <p:sp>
            <p:nvSpPr>
              <p:cNvPr id="72" name="Полилиния: фигура 16">
                <a:extLst>
                  <a:ext uri="{FF2B5EF4-FFF2-40B4-BE49-F238E27FC236}">
                    <a16:creationId xmlns:a16="http://schemas.microsoft.com/office/drawing/2014/main" id="{7838E8E1-888D-4948-91E3-F6C87A3B96BF}"/>
                  </a:ext>
                </a:extLst>
              </p:cNvPr>
              <p:cNvSpPr/>
              <p:nvPr/>
            </p:nvSpPr>
            <p:spPr>
              <a:xfrm>
                <a:off x="322366" y="3452439"/>
                <a:ext cx="1507456" cy="574674"/>
              </a:xfrm>
              <a:custGeom>
                <a:avLst/>
                <a:gdLst>
                  <a:gd name="connsiteX0" fmla="*/ 2257425 w 3371850"/>
                  <a:gd name="connsiteY0" fmla="*/ 90785 h 1157585"/>
                  <a:gd name="connsiteX1" fmla="*/ 2257425 w 3371850"/>
                  <a:gd name="connsiteY1" fmla="*/ 1081385 h 1157585"/>
                  <a:gd name="connsiteX2" fmla="*/ 3295650 w 3371850"/>
                  <a:gd name="connsiteY2" fmla="*/ 1081385 h 1157585"/>
                  <a:gd name="connsiteX3" fmla="*/ 3295650 w 3371850"/>
                  <a:gd name="connsiteY3" fmla="*/ 90785 h 1157585"/>
                  <a:gd name="connsiteX4" fmla="*/ 1171575 w 3371850"/>
                  <a:gd name="connsiteY4" fmla="*/ 90785 h 1157585"/>
                  <a:gd name="connsiteX5" fmla="*/ 1171575 w 3371850"/>
                  <a:gd name="connsiteY5" fmla="*/ 1081385 h 1157585"/>
                  <a:gd name="connsiteX6" fmla="*/ 2209800 w 3371850"/>
                  <a:gd name="connsiteY6" fmla="*/ 1081385 h 1157585"/>
                  <a:gd name="connsiteX7" fmla="*/ 2209800 w 3371850"/>
                  <a:gd name="connsiteY7" fmla="*/ 90785 h 1157585"/>
                  <a:gd name="connsiteX8" fmla="*/ 85724 w 3371850"/>
                  <a:gd name="connsiteY8" fmla="*/ 90785 h 1157585"/>
                  <a:gd name="connsiteX9" fmla="*/ 85724 w 3371850"/>
                  <a:gd name="connsiteY9" fmla="*/ 1081385 h 1157585"/>
                  <a:gd name="connsiteX10" fmla="*/ 1123949 w 3371850"/>
                  <a:gd name="connsiteY10" fmla="*/ 1081385 h 1157585"/>
                  <a:gd name="connsiteX11" fmla="*/ 1123949 w 3371850"/>
                  <a:gd name="connsiteY11" fmla="*/ 90785 h 1157585"/>
                  <a:gd name="connsiteX12" fmla="*/ 0 w 3371850"/>
                  <a:gd name="connsiteY12" fmla="*/ 0 h 1157585"/>
                  <a:gd name="connsiteX13" fmla="*/ 3371850 w 3371850"/>
                  <a:gd name="connsiteY13" fmla="*/ 0 h 1157585"/>
                  <a:gd name="connsiteX14" fmla="*/ 3371850 w 3371850"/>
                  <a:gd name="connsiteY14" fmla="*/ 1157585 h 1157585"/>
                  <a:gd name="connsiteX15" fmla="*/ 0 w 3371850"/>
                  <a:gd name="connsiteY15" fmla="*/ 1157585 h 11575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371850" h="1157585">
                    <a:moveTo>
                      <a:pt x="2257425" y="90785"/>
                    </a:moveTo>
                    <a:lnTo>
                      <a:pt x="2257425" y="1081385"/>
                    </a:lnTo>
                    <a:lnTo>
                      <a:pt x="3295650" y="1081385"/>
                    </a:lnTo>
                    <a:lnTo>
                      <a:pt x="3295650" y="90785"/>
                    </a:lnTo>
                    <a:close/>
                    <a:moveTo>
                      <a:pt x="1171575" y="90785"/>
                    </a:moveTo>
                    <a:lnTo>
                      <a:pt x="1171575" y="1081385"/>
                    </a:lnTo>
                    <a:lnTo>
                      <a:pt x="2209800" y="1081385"/>
                    </a:lnTo>
                    <a:lnTo>
                      <a:pt x="2209800" y="90785"/>
                    </a:lnTo>
                    <a:close/>
                    <a:moveTo>
                      <a:pt x="85724" y="90785"/>
                    </a:moveTo>
                    <a:lnTo>
                      <a:pt x="85724" y="1081385"/>
                    </a:lnTo>
                    <a:lnTo>
                      <a:pt x="1123949" y="1081385"/>
                    </a:lnTo>
                    <a:lnTo>
                      <a:pt x="1123949" y="90785"/>
                    </a:lnTo>
                    <a:close/>
                    <a:moveTo>
                      <a:pt x="0" y="0"/>
                    </a:moveTo>
                    <a:lnTo>
                      <a:pt x="3371850" y="0"/>
                    </a:lnTo>
                    <a:lnTo>
                      <a:pt x="3371850" y="1157585"/>
                    </a:lnTo>
                    <a:lnTo>
                      <a:pt x="0" y="115758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73" name="Полилиния: фигура 17">
                <a:extLst>
                  <a:ext uri="{FF2B5EF4-FFF2-40B4-BE49-F238E27FC236}">
                    <a16:creationId xmlns:a16="http://schemas.microsoft.com/office/drawing/2014/main" id="{A1994A92-0078-4FFA-8D35-5439BABF943C}"/>
                  </a:ext>
                </a:extLst>
              </p:cNvPr>
              <p:cNvSpPr/>
              <p:nvPr/>
            </p:nvSpPr>
            <p:spPr>
              <a:xfrm>
                <a:off x="275146" y="3135514"/>
                <a:ext cx="1637700" cy="266779"/>
              </a:xfrm>
              <a:custGeom>
                <a:avLst/>
                <a:gdLst>
                  <a:gd name="connsiteX0" fmla="*/ 0 w 3619500"/>
                  <a:gd name="connsiteY0" fmla="*/ 0 h 461665"/>
                  <a:gd name="connsiteX1" fmla="*/ 114298 w 3619500"/>
                  <a:gd name="connsiteY1" fmla="*/ 0 h 461665"/>
                  <a:gd name="connsiteX2" fmla="*/ 114298 w 3619500"/>
                  <a:gd name="connsiteY2" fmla="*/ 337840 h 461665"/>
                  <a:gd name="connsiteX3" fmla="*/ 1209675 w 3619500"/>
                  <a:gd name="connsiteY3" fmla="*/ 337840 h 461665"/>
                  <a:gd name="connsiteX4" fmla="*/ 1209675 w 3619500"/>
                  <a:gd name="connsiteY4" fmla="*/ 0 h 461665"/>
                  <a:gd name="connsiteX5" fmla="*/ 3619500 w 3619500"/>
                  <a:gd name="connsiteY5" fmla="*/ 0 h 461665"/>
                  <a:gd name="connsiteX6" fmla="*/ 3619500 w 3619500"/>
                  <a:gd name="connsiteY6" fmla="*/ 461665 h 461665"/>
                  <a:gd name="connsiteX7" fmla="*/ 0 w 3619500"/>
                  <a:gd name="connsiteY7" fmla="*/ 461665 h 46166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3619500" h="461665">
                    <a:moveTo>
                      <a:pt x="0" y="0"/>
                    </a:moveTo>
                    <a:lnTo>
                      <a:pt x="114298" y="0"/>
                    </a:lnTo>
                    <a:lnTo>
                      <a:pt x="114298" y="337840"/>
                    </a:lnTo>
                    <a:lnTo>
                      <a:pt x="1209675" y="337840"/>
                    </a:lnTo>
                    <a:lnTo>
                      <a:pt x="1209675" y="0"/>
                    </a:lnTo>
                    <a:lnTo>
                      <a:pt x="3619500" y="0"/>
                    </a:lnTo>
                    <a:lnTo>
                      <a:pt x="3619500" y="461665"/>
                    </a:lnTo>
                    <a:lnTo>
                      <a:pt x="0" y="461665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74" name="Прямоугольник 73">
                <a:extLst>
                  <a:ext uri="{FF2B5EF4-FFF2-40B4-BE49-F238E27FC236}">
                    <a16:creationId xmlns:a16="http://schemas.microsoft.com/office/drawing/2014/main" id="{EF7E4E51-E476-41D9-8D1B-FA1FDAE310A7}"/>
                  </a:ext>
                </a:extLst>
              </p:cNvPr>
              <p:cNvSpPr/>
              <p:nvPr/>
            </p:nvSpPr>
            <p:spPr>
              <a:xfrm>
                <a:off x="353280" y="3060617"/>
                <a:ext cx="442491" cy="251843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1350"/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F67DE0E-5633-4C07-A603-66749DC534FD}"/>
                  </a:ext>
                </a:extLst>
              </p:cNvPr>
              <p:cNvSpPr txBox="1"/>
              <p:nvPr/>
            </p:nvSpPr>
            <p:spPr>
              <a:xfrm>
                <a:off x="753266" y="3149375"/>
                <a:ext cx="1536983" cy="2154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8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СЕРВИСНЫЙ ЦЕНТР</a:t>
                </a:r>
              </a:p>
            </p:txBody>
          </p:sp>
          <p:sp>
            <p:nvSpPr>
              <p:cNvPr id="78" name="TextBox 77">
                <a:extLst>
                  <a:ext uri="{FF2B5EF4-FFF2-40B4-BE49-F238E27FC236}">
                    <a16:creationId xmlns:a16="http://schemas.microsoft.com/office/drawing/2014/main" id="{DF1940F7-FBB9-427E-875B-2A7476E8DC19}"/>
                  </a:ext>
                </a:extLst>
              </p:cNvPr>
              <p:cNvSpPr txBox="1"/>
              <p:nvPr/>
            </p:nvSpPr>
            <p:spPr>
              <a:xfrm>
                <a:off x="248879" y="3034147"/>
                <a:ext cx="669960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en-US" sz="1400" b="1" dirty="0">
                    <a:solidFill>
                      <a:srgbClr val="D5071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91</a:t>
                </a:r>
                <a:endParaRPr lang="ru-RU" sz="1400" b="1" dirty="0">
                  <a:solidFill>
                    <a:srgbClr val="D5071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79" name="Рисунок 78">
              <a:extLst>
                <a:ext uri="{FF2B5EF4-FFF2-40B4-BE49-F238E27FC236}">
                  <a16:creationId xmlns:a16="http://schemas.microsoft.com/office/drawing/2014/main" id="{3B871E4B-0EFE-46C2-92FC-A131B0FB87F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26956" y="5431863"/>
              <a:ext cx="682811" cy="682811"/>
            </a:xfrm>
            <a:prstGeom prst="rect">
              <a:avLst/>
            </a:prstGeom>
          </p:spPr>
        </p:pic>
        <p:pic>
          <p:nvPicPr>
            <p:cNvPr id="80" name="Рисунок 79">
              <a:extLst>
                <a:ext uri="{FF2B5EF4-FFF2-40B4-BE49-F238E27FC236}">
                  <a16:creationId xmlns:a16="http://schemas.microsoft.com/office/drawing/2014/main" id="{7E55BFB6-329D-4BAF-9A78-BFFAF2F0121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9234" y="5432749"/>
              <a:ext cx="682811" cy="682811"/>
            </a:xfrm>
            <a:prstGeom prst="rect">
              <a:avLst/>
            </a:prstGeom>
          </p:spPr>
        </p:pic>
        <p:pic>
          <p:nvPicPr>
            <p:cNvPr id="81" name="Рисунок 80">
              <a:extLst>
                <a:ext uri="{FF2B5EF4-FFF2-40B4-BE49-F238E27FC236}">
                  <a16:creationId xmlns:a16="http://schemas.microsoft.com/office/drawing/2014/main" id="{641D8309-E543-4DAC-89E9-E096218B84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9777" y="5432966"/>
              <a:ext cx="682811" cy="682811"/>
            </a:xfrm>
            <a:prstGeom prst="rect">
              <a:avLst/>
            </a:prstGeom>
          </p:spPr>
        </p:pic>
        <p:pic>
          <p:nvPicPr>
            <p:cNvPr id="82" name="Рисунок 81">
              <a:extLst>
                <a:ext uri="{FF2B5EF4-FFF2-40B4-BE49-F238E27FC236}">
                  <a16:creationId xmlns:a16="http://schemas.microsoft.com/office/drawing/2014/main" id="{BE862699-E2D2-4148-8816-070F11573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09114" y="5432965"/>
              <a:ext cx="682811" cy="6828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624118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2721</TotalTime>
  <Words>131</Words>
  <Application>Microsoft Office PowerPoint</Application>
  <PresentationFormat>Экран (4:3)</PresentationFormat>
  <Paragraphs>20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Арабаджи Татьяна В</cp:lastModifiedBy>
  <cp:revision>281</cp:revision>
  <cp:lastPrinted>2021-06-02T08:11:10Z</cp:lastPrinted>
  <dcterms:created xsi:type="dcterms:W3CDTF">2017-01-10T10:06:35Z</dcterms:created>
  <dcterms:modified xsi:type="dcterms:W3CDTF">2022-02-14T08:59:38Z</dcterms:modified>
</cp:coreProperties>
</file>