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51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681"/>
    <a:srgbClr val="FF3311"/>
    <a:srgbClr val="DA1A00"/>
    <a:srgbClr val="FFF0AF"/>
    <a:srgbClr val="E2B700"/>
    <a:srgbClr val="FFCC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258763"/>
            <a:ext cx="10272889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824972"/>
            <a:ext cx="1027288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31521" y="6587068"/>
            <a:ext cx="516467" cy="134409"/>
          </a:xfrm>
          <a:prstGeom prst="rect">
            <a:avLst/>
          </a:prstGeom>
        </p:spPr>
        <p:txBody>
          <a:bodyPr/>
          <a:lstStyle/>
          <a:p>
            <a:pPr defTabSz="457200"/>
            <a:fld id="{BC905F72-1311-46B6-BCAC-0713119242F7}" type="slidenum">
              <a:rPr lang="ru-RU" smtClean="0">
                <a:solidFill>
                  <a:prstClr val="black"/>
                </a:solidFill>
              </a:rPr>
              <a:pPr defTabSz="457200"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625600" y="1273704"/>
            <a:ext cx="10270065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7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65744" y="6592359"/>
            <a:ext cx="491769" cy="125943"/>
          </a:xfrm>
          <a:prstGeom prst="rect">
            <a:avLst/>
          </a:prstGeom>
        </p:spPr>
        <p:txBody>
          <a:bodyPr/>
          <a:lstStyle/>
          <a:p>
            <a:pPr defTabSz="457200"/>
            <a:fld id="{BC905F72-1311-46B6-BCAC-0713119242F7}" type="slidenum">
              <a:rPr lang="ru-RU" smtClean="0">
                <a:solidFill>
                  <a:prstClr val="black"/>
                </a:solidFill>
              </a:rPr>
              <a:pPr defTabSz="457200"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36889" y="255060"/>
            <a:ext cx="10258777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636888" y="4762105"/>
            <a:ext cx="10258777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636887" y="838201"/>
            <a:ext cx="3249611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5142817" y="838201"/>
            <a:ext cx="3243235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8643109" y="838201"/>
            <a:ext cx="3252555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114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8642347" y="4783667"/>
            <a:ext cx="3249611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88322" y="6595534"/>
            <a:ext cx="469191" cy="118534"/>
          </a:xfrm>
          <a:prstGeom prst="rect">
            <a:avLst/>
          </a:prstGeom>
        </p:spPr>
        <p:txBody>
          <a:bodyPr/>
          <a:lstStyle/>
          <a:p>
            <a:pPr defTabSz="457200"/>
            <a:fld id="{BC905F72-1311-46B6-BCAC-0713119242F7}" type="slidenum">
              <a:rPr lang="ru-RU" smtClean="0">
                <a:solidFill>
                  <a:prstClr val="black"/>
                </a:solidFill>
              </a:rPr>
              <a:pPr defTabSz="457200"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36889" y="255060"/>
            <a:ext cx="10258777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636887" y="892439"/>
            <a:ext cx="3249611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5142817" y="892439"/>
            <a:ext cx="3243235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8643109" y="892439"/>
            <a:ext cx="3252555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5142817" y="4783667"/>
            <a:ext cx="3249611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636888" y="4783667"/>
            <a:ext cx="3249611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240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88322" y="6595534"/>
            <a:ext cx="469191" cy="118534"/>
          </a:xfrm>
          <a:prstGeom prst="rect">
            <a:avLst/>
          </a:prstGeom>
        </p:spPr>
        <p:txBody>
          <a:bodyPr/>
          <a:lstStyle/>
          <a:p>
            <a:pPr defTabSz="457200"/>
            <a:fld id="{BC905F72-1311-46B6-BCAC-0713119242F7}" type="slidenum">
              <a:rPr lang="ru-RU" smtClean="0">
                <a:solidFill>
                  <a:prstClr val="black"/>
                </a:solidFill>
              </a:rPr>
              <a:pPr defTabSz="457200"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36889" y="255060"/>
            <a:ext cx="10258777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5142817" y="3598331"/>
            <a:ext cx="3249611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8642347" y="3598331"/>
            <a:ext cx="3249611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636888" y="3598331"/>
            <a:ext cx="3249611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5142817" y="821263"/>
            <a:ext cx="3249611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8642347" y="821263"/>
            <a:ext cx="3249611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636888" y="821263"/>
            <a:ext cx="3249611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775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88322" y="6595534"/>
            <a:ext cx="469191" cy="118534"/>
          </a:xfrm>
          <a:prstGeom prst="rect">
            <a:avLst/>
          </a:prstGeom>
        </p:spPr>
        <p:txBody>
          <a:bodyPr/>
          <a:lstStyle/>
          <a:p>
            <a:pPr defTabSz="457200"/>
            <a:fld id="{BC905F72-1311-46B6-BCAC-0713119242F7}" type="slidenum">
              <a:rPr lang="ru-RU" smtClean="0">
                <a:solidFill>
                  <a:prstClr val="black"/>
                </a:solidFill>
              </a:rPr>
              <a:pPr defTabSz="457200"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636889" y="255060"/>
            <a:ext cx="10258777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028598" y="1820781"/>
            <a:ext cx="5761567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www.napinfo.ru </a:t>
            </a:r>
          </a:p>
          <a:p>
            <a:pPr defTabSz="457200"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       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www.abiz.ru</a:t>
            </a:r>
          </a:p>
          <a:p>
            <a:pPr defTabSz="457200"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</a:t>
            </a:r>
            <a:endParaRPr lang="ru-RU" sz="2000" dirty="0">
              <a:solidFill>
                <a:srgbClr val="2C3E50"/>
              </a:solidFill>
              <a:ea typeface="ＭＳ Ｐゴシック" pitchFamily="50" charset="-128"/>
            </a:endParaRPr>
          </a:p>
          <a:p>
            <a:pPr defTabSz="457200"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E-mail: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napi@abiz.ru 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</a:t>
            </a:r>
          </a:p>
          <a:p>
            <a:pPr defTabSz="457200"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abiz@abiz.ru </a:t>
            </a:r>
          </a:p>
          <a:p>
            <a:pPr defTabSz="457200"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endParaRPr lang="ru-RU" sz="2000" dirty="0">
              <a:solidFill>
                <a:srgbClr val="2C3E50"/>
              </a:solidFill>
              <a:ea typeface="ＭＳ Ｐゴシック" pitchFamily="50" charset="-128"/>
            </a:endParaRPr>
          </a:p>
          <a:p>
            <a:pPr defTabSz="457200"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: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+7 831 439 21 82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</a:t>
            </a:r>
          </a:p>
          <a:p>
            <a:pPr defTabSz="457200"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Факс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: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485269" y="5391349"/>
            <a:ext cx="585289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68513" y="5403717"/>
            <a:ext cx="585289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051982" y="5408627"/>
            <a:ext cx="351173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4619522" y="5408627"/>
            <a:ext cx="351173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5166741" y="5408627"/>
            <a:ext cx="351172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5738805" y="5475651"/>
            <a:ext cx="1170576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5852187" y="1948442"/>
            <a:ext cx="71824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5852187" y="2853044"/>
            <a:ext cx="71824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5852187" y="3757647"/>
            <a:ext cx="71824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330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88322" y="6595534"/>
            <a:ext cx="469191" cy="118534"/>
          </a:xfrm>
          <a:prstGeom prst="rect">
            <a:avLst/>
          </a:prstGeom>
        </p:spPr>
        <p:txBody>
          <a:bodyPr/>
          <a:lstStyle/>
          <a:p>
            <a:pPr defTabSz="457200"/>
            <a:fld id="{BC905F72-1311-46B6-BCAC-0713119242F7}" type="slidenum">
              <a:rPr lang="ru-RU" smtClean="0">
                <a:solidFill>
                  <a:prstClr val="black"/>
                </a:solidFill>
              </a:rPr>
              <a:pPr defTabSz="457200"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636889" y="255060"/>
            <a:ext cx="10258777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028598" y="1820781"/>
            <a:ext cx="5761567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www.napinfo.ru </a:t>
            </a:r>
          </a:p>
          <a:p>
            <a:pPr defTabSz="457200"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       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www.abiz.ru</a:t>
            </a:r>
          </a:p>
          <a:p>
            <a:pPr defTabSz="457200"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</a:t>
            </a:r>
            <a:endParaRPr lang="ru-RU" sz="2000" dirty="0">
              <a:solidFill>
                <a:srgbClr val="2C3E50"/>
              </a:solidFill>
              <a:ea typeface="ＭＳ Ｐゴシック" pitchFamily="50" charset="-128"/>
            </a:endParaRPr>
          </a:p>
          <a:p>
            <a:pPr defTabSz="457200"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E-mail: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napi@abiz.ru 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</a:t>
            </a:r>
          </a:p>
          <a:p>
            <a:pPr defTabSz="457200"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abiz@abiz.ru </a:t>
            </a:r>
          </a:p>
          <a:p>
            <a:pPr defTabSz="457200"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endParaRPr lang="ru-RU" sz="2000" dirty="0">
              <a:solidFill>
                <a:srgbClr val="2C3E50"/>
              </a:solidFill>
              <a:ea typeface="ＭＳ Ｐゴシック" pitchFamily="50" charset="-128"/>
            </a:endParaRPr>
          </a:p>
          <a:p>
            <a:pPr defTabSz="457200"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Phone: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+7 831 439 21 82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</a:t>
            </a:r>
          </a:p>
          <a:p>
            <a:pPr defTabSz="457200"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Fax: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485269" y="5391349"/>
            <a:ext cx="585289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68513" y="5403717"/>
            <a:ext cx="585289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051982" y="5408627"/>
            <a:ext cx="351173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4619522" y="5408627"/>
            <a:ext cx="351173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5166741" y="5408627"/>
            <a:ext cx="351172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5738805" y="5475651"/>
            <a:ext cx="1170576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5852187" y="1948442"/>
            <a:ext cx="71824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5852187" y="2853044"/>
            <a:ext cx="71824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5852187" y="3757647"/>
            <a:ext cx="71824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99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889" y="255060"/>
            <a:ext cx="10258777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6888" y="838200"/>
            <a:ext cx="10258777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7277" y="6596593"/>
            <a:ext cx="496713" cy="109009"/>
          </a:xfrm>
          <a:prstGeom prst="rect">
            <a:avLst/>
          </a:prstGeom>
        </p:spPr>
        <p:txBody>
          <a:bodyPr/>
          <a:lstStyle/>
          <a:p>
            <a:pPr defTabSz="457200"/>
            <a:fld id="{BC905F72-1311-46B6-BCAC-0713119242F7}" type="slidenum">
              <a:rPr lang="ru-RU" smtClean="0">
                <a:solidFill>
                  <a:prstClr val="black"/>
                </a:solidFill>
              </a:rPr>
              <a:pPr defTabSz="457200"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94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36888" y="821267"/>
            <a:ext cx="3932237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14942" y="6582834"/>
            <a:ext cx="541868" cy="142876"/>
          </a:xfrm>
          <a:prstGeom prst="rect">
            <a:avLst/>
          </a:prstGeom>
        </p:spPr>
        <p:txBody>
          <a:bodyPr/>
          <a:lstStyle/>
          <a:p>
            <a:pPr defTabSz="457200"/>
            <a:fld id="{BC905F72-1311-46B6-BCAC-0713119242F7}" type="slidenum">
              <a:rPr lang="ru-RU" smtClean="0">
                <a:solidFill>
                  <a:prstClr val="black"/>
                </a:solidFill>
              </a:rPr>
              <a:pPr defTabSz="457200"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636889" y="255060"/>
            <a:ext cx="10258777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768623" y="821268"/>
            <a:ext cx="6127043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477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63428" y="821268"/>
            <a:ext cx="3932237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14942" y="6582834"/>
            <a:ext cx="541868" cy="142876"/>
          </a:xfrm>
          <a:prstGeom prst="rect">
            <a:avLst/>
          </a:prstGeom>
        </p:spPr>
        <p:txBody>
          <a:bodyPr/>
          <a:lstStyle/>
          <a:p>
            <a:pPr defTabSz="457200"/>
            <a:fld id="{BC905F72-1311-46B6-BCAC-0713119242F7}" type="slidenum">
              <a:rPr lang="ru-RU" smtClean="0">
                <a:solidFill>
                  <a:prstClr val="black"/>
                </a:solidFill>
              </a:rPr>
              <a:pPr defTabSz="457200"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636889" y="255060"/>
            <a:ext cx="10258777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636888" y="821268"/>
            <a:ext cx="6127043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438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6887" y="3928533"/>
            <a:ext cx="5034847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9778" y="3928533"/>
            <a:ext cx="5065887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93777" y="6589184"/>
            <a:ext cx="559503" cy="125943"/>
          </a:xfrm>
          <a:prstGeom prst="rect">
            <a:avLst/>
          </a:prstGeom>
        </p:spPr>
        <p:txBody>
          <a:bodyPr/>
          <a:lstStyle/>
          <a:p>
            <a:pPr defTabSz="457200"/>
            <a:fld id="{BC905F72-1311-46B6-BCAC-0713119242F7}" type="slidenum">
              <a:rPr lang="ru-RU" smtClean="0">
                <a:solidFill>
                  <a:prstClr val="black"/>
                </a:solidFill>
              </a:rPr>
              <a:pPr defTabSz="457200"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636889" y="255060"/>
            <a:ext cx="10258777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625599" y="824972"/>
            <a:ext cx="504613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625599" y="1163637"/>
            <a:ext cx="5034847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6818490" y="1163637"/>
            <a:ext cx="5065887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8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93777" y="6589184"/>
            <a:ext cx="559503" cy="125943"/>
          </a:xfrm>
          <a:prstGeom prst="rect">
            <a:avLst/>
          </a:prstGeom>
        </p:spPr>
        <p:txBody>
          <a:bodyPr/>
          <a:lstStyle/>
          <a:p>
            <a:pPr defTabSz="457200"/>
            <a:fld id="{BC905F72-1311-46B6-BCAC-0713119242F7}" type="slidenum">
              <a:rPr lang="ru-RU" smtClean="0">
                <a:solidFill>
                  <a:prstClr val="black"/>
                </a:solidFill>
              </a:rPr>
              <a:pPr defTabSz="457200"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636889" y="255060"/>
            <a:ext cx="10258777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625599" y="824972"/>
            <a:ext cx="504613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625599" y="1163637"/>
            <a:ext cx="5034847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6818490" y="1163637"/>
            <a:ext cx="5065887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88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61511" y="6594475"/>
            <a:ext cx="488595" cy="117476"/>
          </a:xfrm>
          <a:prstGeom prst="rect">
            <a:avLst/>
          </a:prstGeom>
        </p:spPr>
        <p:txBody>
          <a:bodyPr/>
          <a:lstStyle/>
          <a:p>
            <a:pPr defTabSz="457200"/>
            <a:fld id="{BC905F72-1311-46B6-BCAC-0713119242F7}" type="slidenum">
              <a:rPr lang="ru-RU" smtClean="0">
                <a:solidFill>
                  <a:prstClr val="black"/>
                </a:solidFill>
              </a:rPr>
              <a:pPr defTabSz="457200"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636889" y="255060"/>
            <a:ext cx="10258777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625599" y="1290637"/>
            <a:ext cx="2494844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625599" y="824972"/>
            <a:ext cx="3260900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4221103" y="1290637"/>
            <a:ext cx="2494844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6816607" y="1290637"/>
            <a:ext cx="2494844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9412110" y="1290637"/>
            <a:ext cx="2494844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054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61510" y="6589184"/>
            <a:ext cx="491769" cy="125943"/>
          </a:xfrm>
          <a:prstGeom prst="rect">
            <a:avLst/>
          </a:prstGeom>
        </p:spPr>
        <p:txBody>
          <a:bodyPr/>
          <a:lstStyle/>
          <a:p>
            <a:pPr defTabSz="457200"/>
            <a:fld id="{BC905F72-1311-46B6-BCAC-0713119242F7}" type="slidenum">
              <a:rPr lang="ru-RU" smtClean="0">
                <a:solidFill>
                  <a:prstClr val="black"/>
                </a:solidFill>
              </a:rPr>
              <a:pPr defTabSz="457200"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36889" y="255060"/>
            <a:ext cx="10258777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636888" y="833173"/>
            <a:ext cx="10258777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636887" y="2529947"/>
            <a:ext cx="3249611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5142817" y="2529947"/>
            <a:ext cx="3243235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8643109" y="2529947"/>
            <a:ext cx="3252555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0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61510" y="6589184"/>
            <a:ext cx="491769" cy="125943"/>
          </a:xfrm>
          <a:prstGeom prst="rect">
            <a:avLst/>
          </a:prstGeom>
        </p:spPr>
        <p:txBody>
          <a:bodyPr/>
          <a:lstStyle/>
          <a:p>
            <a:pPr defTabSz="457200"/>
            <a:fld id="{BC905F72-1311-46B6-BCAC-0713119242F7}" type="slidenum">
              <a:rPr lang="ru-RU" smtClean="0">
                <a:solidFill>
                  <a:prstClr val="black"/>
                </a:solidFill>
              </a:rPr>
              <a:pPr defTabSz="457200"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36889" y="255060"/>
            <a:ext cx="10258777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636888" y="1354846"/>
            <a:ext cx="10258777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636887" y="4004733"/>
            <a:ext cx="3249611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5142817" y="4004733"/>
            <a:ext cx="3243235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8643109" y="4004733"/>
            <a:ext cx="3252555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625600" y="824972"/>
            <a:ext cx="1027006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39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9893" y="205059"/>
            <a:ext cx="10292231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891" y="815341"/>
            <a:ext cx="10292231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11576050" y="6636005"/>
            <a:ext cx="346071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261159" y="6636005"/>
            <a:ext cx="9098741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9282167" y="6542074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700" b="1" dirty="0">
                <a:solidFill>
                  <a:srgbClr val="2C3E50"/>
                </a:solidFill>
              </a:rPr>
              <a:t>Russian Automotive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650795" y="587616"/>
            <a:ext cx="10292231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 sz="1800">
              <a:solidFill>
                <a:prstClr val="white"/>
              </a:solidFill>
            </a:endParaRP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70" y="200021"/>
            <a:ext cx="1233375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1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dv-tco.r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4633580" y="171689"/>
            <a:ext cx="7294355" cy="42164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1600" dirty="0">
                <a:solidFill>
                  <a:srgbClr val="FF0000"/>
                </a:solidFill>
                <a:cs typeface="Arial" panose="020B0604020202020204" pitchFamily="34" charset="0"/>
              </a:rPr>
              <a:t>Существенно выросла стоимость </a:t>
            </a:r>
            <a:r>
              <a:rPr lang="ru-RU" sz="1600">
                <a:solidFill>
                  <a:srgbClr val="FF0000"/>
                </a:solidFill>
                <a:cs typeface="Arial" panose="020B0604020202020204" pitchFamily="34" charset="0"/>
              </a:rPr>
              <a:t>владения фургонами </a:t>
            </a:r>
            <a:endParaRPr lang="ru-RU" sz="16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10139" y="688104"/>
            <a:ext cx="10277061" cy="1007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fontAlgn="t">
              <a:lnSpc>
                <a:spcPct val="150000"/>
              </a:lnSpc>
              <a:spcAft>
                <a:spcPts val="600"/>
              </a:spcAft>
            </a:pPr>
            <a:r>
              <a:rPr lang="ru-RU" sz="1100" dirty="0">
                <a:solidFill>
                  <a:prstClr val="black"/>
                </a:solidFill>
                <a:cs typeface="Calibri Light" panose="020F0302020204030204" pitchFamily="34" charset="0"/>
              </a:rPr>
              <a:t>Агентство </a:t>
            </a:r>
            <a:r>
              <a:rPr lang="en-US" sz="1100" dirty="0">
                <a:solidFill>
                  <a:prstClr val="black"/>
                </a:solidFill>
                <a:cs typeface="Calibri Light" panose="020F0302020204030204" pitchFamily="34" charset="0"/>
              </a:rPr>
              <a:t>НАПИ</a:t>
            </a:r>
            <a:r>
              <a:rPr lang="ru-RU" sz="1100" dirty="0">
                <a:solidFill>
                  <a:prstClr val="black"/>
                </a:solidFill>
                <a:cs typeface="Calibri Light" panose="020F0302020204030204" pitchFamily="34" charset="0"/>
              </a:rPr>
              <a:t>/</a:t>
            </a:r>
            <a:r>
              <a:rPr lang="en-US" sz="1100" dirty="0">
                <a:solidFill>
                  <a:prstClr val="black"/>
                </a:solidFill>
                <a:cs typeface="Calibri Light" panose="020F0302020204030204" pitchFamily="34" charset="0"/>
              </a:rPr>
              <a:t>Russian Automotive Market Research)</a:t>
            </a:r>
            <a:r>
              <a:rPr lang="ru-RU" sz="1100" dirty="0">
                <a:solidFill>
                  <a:prstClr val="black"/>
                </a:solidFill>
                <a:cs typeface="Calibri Light" panose="020F0302020204030204" pitchFamily="34" charset="0"/>
              </a:rPr>
              <a:t> проанализировало изменение </a:t>
            </a:r>
            <a:r>
              <a:rPr lang="ru-RU" sz="1100" dirty="0">
                <a:solidFill>
                  <a:prstClr val="black"/>
                </a:solidFill>
                <a:cs typeface="Calibri Light" panose="020F0302020204030204" pitchFamily="34" charset="0"/>
                <a:hlinkClick r:id="rId2"/>
              </a:rPr>
              <a:t>стоимости владения</a:t>
            </a:r>
            <a:r>
              <a:rPr lang="ru-RU" sz="1100" dirty="0">
                <a:solidFill>
                  <a:prstClr val="black"/>
                </a:solidFill>
                <a:cs typeface="Calibri Light" panose="020F0302020204030204" pitchFamily="34" charset="0"/>
              </a:rPr>
              <a:t> новыми </a:t>
            </a:r>
            <a:r>
              <a:rPr lang="en-US" sz="1100" dirty="0">
                <a:solidFill>
                  <a:prstClr val="black"/>
                </a:solidFill>
                <a:cs typeface="Calibri Light" panose="020F0302020204030204" pitchFamily="34" charset="0"/>
              </a:rPr>
              <a:t>LCV</a:t>
            </a:r>
            <a:r>
              <a:rPr lang="ru-RU" sz="1100" dirty="0">
                <a:solidFill>
                  <a:prstClr val="black"/>
                </a:solidFill>
                <a:cs typeface="Calibri Light" panose="020F0302020204030204" pitchFamily="34" charset="0"/>
              </a:rPr>
              <a:t> с января по май 2022 года.</a:t>
            </a:r>
          </a:p>
          <a:p>
            <a:pPr algn="just" defTabSz="457200" fontAlgn="t">
              <a:lnSpc>
                <a:spcPct val="150000"/>
              </a:lnSpc>
              <a:spcAft>
                <a:spcPts val="600"/>
              </a:spcAft>
            </a:pPr>
            <a:r>
              <a:rPr lang="ru-RU" sz="1100" dirty="0">
                <a:solidFill>
                  <a:prstClr val="black"/>
                </a:solidFill>
                <a:cs typeface="Calibri Light" panose="020F0302020204030204" pitchFamily="34" charset="0"/>
              </a:rPr>
              <a:t>Самым дорогим во владении из представленных на графике фургонов стал </a:t>
            </a:r>
            <a:r>
              <a:rPr lang="en-US" sz="1100" dirty="0">
                <a:solidFill>
                  <a:prstClr val="black"/>
                </a:solidFill>
                <a:cs typeface="Calibri Light" panose="020F0302020204030204" pitchFamily="34" charset="0"/>
              </a:rPr>
              <a:t>PEUGEOT BOXER</a:t>
            </a:r>
            <a:r>
              <a:rPr lang="ru-RU" sz="1100" dirty="0">
                <a:solidFill>
                  <a:prstClr val="black"/>
                </a:solidFill>
                <a:cs typeface="Calibri Light" panose="020F0302020204030204" pitchFamily="34" charset="0"/>
              </a:rPr>
              <a:t>, он же лидирует по темпам роста</a:t>
            </a:r>
            <a:r>
              <a:rPr lang="en-US" sz="1100" dirty="0">
                <a:solidFill>
                  <a:prstClr val="black"/>
                </a:solidFill>
                <a:cs typeface="Calibri Light" panose="020F0302020204030204" pitchFamily="34" charset="0"/>
              </a:rPr>
              <a:t> </a:t>
            </a:r>
            <a:r>
              <a:rPr lang="ru-RU" sz="1100" dirty="0">
                <a:solidFill>
                  <a:prstClr val="black"/>
                </a:solidFill>
                <a:cs typeface="Calibri Light" panose="020F0302020204030204" pitchFamily="34" charset="0"/>
              </a:rPr>
              <a:t>(+</a:t>
            </a:r>
            <a:r>
              <a:rPr lang="en-US" sz="1100" dirty="0">
                <a:solidFill>
                  <a:prstClr val="black"/>
                </a:solidFill>
                <a:cs typeface="Calibri Light" panose="020F0302020204030204" pitchFamily="34" charset="0"/>
              </a:rPr>
              <a:t>30,8</a:t>
            </a:r>
            <a:r>
              <a:rPr lang="ru-RU" sz="1100">
                <a:solidFill>
                  <a:prstClr val="black"/>
                </a:solidFill>
                <a:cs typeface="Calibri Light" panose="020F0302020204030204" pitchFamily="34" charset="0"/>
              </a:rPr>
              <a:t>%). </a:t>
            </a:r>
            <a:endParaRPr lang="en-US" sz="1100" smtClean="0">
              <a:solidFill>
                <a:prstClr val="black"/>
              </a:solidFill>
              <a:cs typeface="Calibri Light" panose="020F0302020204030204" pitchFamily="34" charset="0"/>
            </a:endParaRPr>
          </a:p>
          <a:p>
            <a:pPr algn="just" defTabSz="457200" fontAlgn="t">
              <a:lnSpc>
                <a:spcPct val="150000"/>
              </a:lnSpc>
              <a:spcAft>
                <a:spcPts val="600"/>
              </a:spcAft>
            </a:pPr>
            <a:r>
              <a:rPr lang="ru-RU" sz="1100" smtClean="0">
                <a:solidFill>
                  <a:prstClr val="black"/>
                </a:solidFill>
                <a:cs typeface="Calibri Light" panose="020F0302020204030204" pitchFamily="34" charset="0"/>
              </a:rPr>
              <a:t>Меньше </a:t>
            </a:r>
            <a:r>
              <a:rPr lang="ru-RU" sz="1100" dirty="0">
                <a:solidFill>
                  <a:prstClr val="black"/>
                </a:solidFill>
                <a:cs typeface="Calibri Light" panose="020F0302020204030204" pitchFamily="34" charset="0"/>
              </a:rPr>
              <a:t>всего увеличилась стоимость владения фургоном </a:t>
            </a:r>
            <a:r>
              <a:rPr lang="en-US" sz="1100" dirty="0">
                <a:solidFill>
                  <a:prstClr val="black"/>
                </a:solidFill>
                <a:cs typeface="Calibri Light" panose="020F0302020204030204" pitchFamily="34" charset="0"/>
              </a:rPr>
              <a:t>FORD TRANSIT </a:t>
            </a:r>
            <a:r>
              <a:rPr lang="ru-RU" sz="1100" dirty="0">
                <a:solidFill>
                  <a:prstClr val="black"/>
                </a:solidFill>
                <a:cs typeface="Calibri Light" panose="020F0302020204030204" pitchFamily="34" charset="0"/>
              </a:rPr>
              <a:t>(+18,2%).</a:t>
            </a:r>
            <a:endParaRPr lang="en-US" sz="1100" dirty="0">
              <a:solidFill>
                <a:prstClr val="black"/>
              </a:solidFill>
              <a:cs typeface="Calibri Light" panose="020F03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71997" y="5260688"/>
            <a:ext cx="99573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fontAlgn="t"/>
            <a:r>
              <a:rPr lang="ru-RU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Стоимость владения подготовлена специализированным онлайн – калькулятором </a:t>
            </a:r>
            <a:r>
              <a:rPr lang="en-US" sz="10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DV-TC</a:t>
            </a:r>
            <a:r>
              <a:rPr lang="ru-RU" sz="10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О</a:t>
            </a:r>
            <a:r>
              <a:rPr lang="ru-RU" sz="10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 всем типам автомобилей:</a:t>
            </a:r>
          </a:p>
          <a:p>
            <a:pPr marL="358775" indent="-179388" algn="just" defTabSz="457200" fontAlgn="t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Легковые автомобили</a:t>
            </a:r>
          </a:p>
          <a:p>
            <a:pPr marL="358775" indent="-179388" algn="just" defTabSz="457200" fontAlgn="t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LCV</a:t>
            </a:r>
          </a:p>
          <a:p>
            <a:pPr marL="358775" indent="-179388" algn="just" defTabSz="457200" fontAlgn="t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Грузовые автомобили</a:t>
            </a:r>
          </a:p>
          <a:p>
            <a:pPr algn="just" defTabSz="457200" fontAlgn="t"/>
            <a:r>
              <a:rPr lang="ru-RU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Учитываются все затраты на региональном уровне, включая стоимость запасных частей к автомобилям, количество и стоимость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нормо-часов, частоту технического осмотра и текущего ремонта, стоимость топлива, стоимость шин и др.</a:t>
            </a:r>
          </a:p>
          <a:p>
            <a:pPr algn="just" defTabSz="457200" fontAlgn="t"/>
            <a:r>
              <a:rPr lang="ru-RU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Стоимость владения  рассчитывается  с учетом региональной специфики для всех 85 регионов.</a:t>
            </a:r>
          </a:p>
          <a:p>
            <a:pPr algn="just" defTabSz="457200" fontAlgn="t"/>
            <a:r>
              <a:rPr lang="ru-RU" sz="1000" u="sng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Обновление – ежемесячное.</a:t>
            </a:r>
            <a:endParaRPr lang="en-US" sz="1000" u="sng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870284" y="4943873"/>
            <a:ext cx="289865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 fontAlgn="t">
              <a:spcAft>
                <a:spcPts val="600"/>
              </a:spcAft>
            </a:pPr>
            <a:r>
              <a:rPr lang="ru-RU" sz="900" i="1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Источник: </a:t>
            </a:r>
            <a:r>
              <a:rPr lang="en-US" sz="900" i="1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НАПИ</a:t>
            </a:r>
            <a:r>
              <a:rPr lang="ru-RU" sz="900" i="1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/</a:t>
            </a:r>
            <a:r>
              <a:rPr lang="en-US" sz="900" i="1" dirty="0">
                <a:solidFill>
                  <a:prstClr val="black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Russian Automotive Market Research) </a:t>
            </a:r>
            <a:endParaRPr lang="ru-RU" sz="900" i="1" dirty="0">
              <a:solidFill>
                <a:prstClr val="black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09801" y="1819882"/>
            <a:ext cx="63436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ru-RU" sz="1050" b="1" dirty="0">
                <a:solidFill>
                  <a:prstClr val="black"/>
                </a:solidFill>
              </a:rPr>
              <a:t>Стоимость </a:t>
            </a:r>
            <a:r>
              <a:rPr lang="ru-RU" sz="1050" b="1">
                <a:solidFill>
                  <a:prstClr val="black"/>
                </a:solidFill>
              </a:rPr>
              <a:t>владения </a:t>
            </a:r>
            <a:r>
              <a:rPr lang="ru-RU" sz="1050" b="1"/>
              <a:t>фургонами</a:t>
            </a:r>
            <a:r>
              <a:rPr lang="ru-RU" sz="1050" b="1">
                <a:solidFill>
                  <a:prstClr val="black"/>
                </a:solidFill>
              </a:rPr>
              <a:t> </a:t>
            </a:r>
            <a:r>
              <a:rPr lang="ru-RU" sz="1050" b="1" dirty="0">
                <a:solidFill>
                  <a:prstClr val="black"/>
                </a:solidFill>
              </a:rPr>
              <a:t>за 5 лет, %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0843" y="2002412"/>
            <a:ext cx="8230313" cy="28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167353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5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145</Words>
  <Application>Microsoft Office PowerPoint</Application>
  <PresentationFormat>Широкоэкранный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1_Тема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Арабаджи Татьяна В</dc:creator>
  <cp:lastModifiedBy>Болушева Ольга Александровна</cp:lastModifiedBy>
  <cp:revision>14</cp:revision>
  <dcterms:created xsi:type="dcterms:W3CDTF">2022-06-06T06:22:34Z</dcterms:created>
  <dcterms:modified xsi:type="dcterms:W3CDTF">2022-06-10T12:40:05Z</dcterms:modified>
</cp:coreProperties>
</file>