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7C7A7"/>
    <a:srgbClr val="615B5B"/>
    <a:srgbClr val="8AE693"/>
    <a:srgbClr val="AAC5FC"/>
    <a:srgbClr val="BBDCF1"/>
    <a:srgbClr val="B3F09A"/>
    <a:srgbClr val="9CEEC7"/>
    <a:srgbClr val="A0EAA9"/>
    <a:srgbClr val="F577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6412" autoAdjust="0"/>
  </p:normalViewPr>
  <p:slideViewPr>
    <p:cSldViewPr snapToGrid="0">
      <p:cViewPr>
        <p:scale>
          <a:sx n="100" d="100"/>
          <a:sy n="100" d="100"/>
        </p:scale>
        <p:origin x="2298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199" y="258762"/>
            <a:ext cx="7704667" cy="443971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199" y="824971"/>
            <a:ext cx="7704667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98641" y="6587067"/>
            <a:ext cx="387350" cy="1344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1219199" y="1273704"/>
            <a:ext cx="7702549" cy="497469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4307" y="6592358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4762104"/>
            <a:ext cx="7694083" cy="148629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38200"/>
            <a:ext cx="2437208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38200"/>
            <a:ext cx="243242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38200"/>
            <a:ext cx="2439416" cy="3738827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8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892439"/>
            <a:ext cx="2437208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892439"/>
            <a:ext cx="243242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892439"/>
            <a:ext cx="2439416" cy="3684588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4783666"/>
            <a:ext cx="2437208" cy="146473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75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3857113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8"/>
          </p:nvPr>
        </p:nvSpPr>
        <p:spPr>
          <a:xfrm>
            <a:off x="6481760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227666" y="3598331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857113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0"/>
          </p:nvPr>
        </p:nvSpPr>
        <p:spPr>
          <a:xfrm>
            <a:off x="6481760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idx="21"/>
          </p:nvPr>
        </p:nvSpPr>
        <p:spPr>
          <a:xfrm>
            <a:off x="1227666" y="821263"/>
            <a:ext cx="2437208" cy="260773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7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Контакты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Сайты: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Телефон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Факс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37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1241" y="6595534"/>
            <a:ext cx="351893" cy="118534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en-US" dirty="0"/>
              <a:t>Contacts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021448" y="1820780"/>
            <a:ext cx="4321175" cy="2554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Site</a:t>
            </a:r>
            <a:r>
              <a:rPr lang="ru-RU" sz="2000" dirty="0">
                <a:solidFill>
                  <a:srgbClr val="2C3E50"/>
                </a:solidFill>
                <a:ea typeface="ＭＳ Ｐゴシック" pitchFamily="50" charset="-128"/>
              </a:rPr>
              <a:t>:         </a:t>
            </a: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www.napinfo.ru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www.abiz.ru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E-mail: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napi@abiz.ru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abiz@abiz.ru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endParaRPr kumimoji="0" lang="ru-RU" sz="2000" dirty="0">
              <a:solidFill>
                <a:srgbClr val="2C3E50"/>
              </a:solidFill>
              <a:latin typeface="+mn-lt"/>
              <a:ea typeface="ＭＳ Ｐゴシック" pitchFamily="50" charset="-128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rgbClr val="2C3E50"/>
                </a:solidFill>
                <a:ea typeface="ＭＳ Ｐゴシック" pitchFamily="50" charset="-128"/>
              </a:rPr>
              <a:t>Phone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: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+7 831 439 21 82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Fax: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   </a:t>
            </a:r>
            <a:r>
              <a:rPr kumimoji="0" lang="ru-RU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   </a:t>
            </a:r>
            <a:r>
              <a:rPr kumimoji="0" lang="en-US" sz="2000" dirty="0">
                <a:solidFill>
                  <a:srgbClr val="2C3E50"/>
                </a:solidFill>
                <a:latin typeface="+mn-lt"/>
                <a:ea typeface="ＭＳ Ｐゴシック" pitchFamily="50" charset="-128"/>
                <a:cs typeface="+mn-cs"/>
              </a:rPr>
              <a:t>+7 831 434 53 94</a:t>
            </a:r>
          </a:p>
        </p:txBody>
      </p:sp>
      <p:pic>
        <p:nvPicPr>
          <p:cNvPr id="11" name="Object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863951" y="5391349"/>
            <a:ext cx="438967" cy="263380"/>
          </a:xfrm>
          <a:prstGeom prst="rect">
            <a:avLst/>
          </a:prstGeom>
        </p:spPr>
      </p:pic>
      <p:pic>
        <p:nvPicPr>
          <p:cNvPr id="12" name="Object 9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451384" y="5403717"/>
            <a:ext cx="438967" cy="263380"/>
          </a:xfrm>
          <a:prstGeom prst="rect">
            <a:avLst/>
          </a:prstGeom>
        </p:spPr>
      </p:pic>
      <p:pic>
        <p:nvPicPr>
          <p:cNvPr id="19" name="Object 10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038986" y="5408627"/>
            <a:ext cx="263380" cy="263380"/>
          </a:xfrm>
          <a:prstGeom prst="rect">
            <a:avLst/>
          </a:prstGeom>
        </p:spPr>
      </p:pic>
      <p:pic>
        <p:nvPicPr>
          <p:cNvPr id="20" name="Object 11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3464641" y="5408627"/>
            <a:ext cx="263380" cy="263380"/>
          </a:xfrm>
          <a:prstGeom prst="rect">
            <a:avLst/>
          </a:prstGeom>
        </p:spPr>
      </p:pic>
      <p:pic>
        <p:nvPicPr>
          <p:cNvPr id="21" name="Object 12"/>
          <p:cNvPicPr>
            <a:picLocks noChangeAspect="1"/>
          </p:cNvPicPr>
          <p:nvPr userDrawn="1"/>
        </p:nvPicPr>
        <p:blipFill>
          <a:blip r:embed="rId6" cstate="print"/>
          <a:stretch>
            <a:fillRect/>
          </a:stretch>
        </p:blipFill>
        <p:spPr>
          <a:xfrm>
            <a:off x="3875055" y="5408626"/>
            <a:ext cx="263379" cy="219483"/>
          </a:xfrm>
          <a:prstGeom prst="rect">
            <a:avLst/>
          </a:prstGeom>
        </p:spPr>
      </p:pic>
      <p:pic>
        <p:nvPicPr>
          <p:cNvPr id="22" name="Object 13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4304104" y="5475651"/>
            <a:ext cx="877932" cy="131690"/>
          </a:xfrm>
          <a:prstGeom prst="rect">
            <a:avLst/>
          </a:prstGeom>
        </p:spPr>
      </p:pic>
      <p:sp>
        <p:nvSpPr>
          <p:cNvPr id="24" name="Прямоугольник 23"/>
          <p:cNvSpPr/>
          <p:nvPr userDrawn="1"/>
        </p:nvSpPr>
        <p:spPr>
          <a:xfrm>
            <a:off x="4389140" y="1948441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 userDrawn="1"/>
        </p:nvSpPr>
        <p:spPr>
          <a:xfrm>
            <a:off x="4389140" y="2853043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>
            <a:off x="4389140" y="3757646"/>
            <a:ext cx="53868" cy="515251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93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665" y="838200"/>
            <a:ext cx="7694083" cy="54102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7957" y="6596592"/>
            <a:ext cx="372535" cy="109009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335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7666" y="821267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326467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50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2571" y="821268"/>
            <a:ext cx="2949178" cy="54948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86206" y="6582834"/>
            <a:ext cx="406401" cy="1428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227666" y="821268"/>
            <a:ext cx="4595282" cy="5494866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7665" y="3928533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2333" y="3928533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7"/>
            <a:ext cx="377613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7"/>
            <a:ext cx="3799415" cy="22992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83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0332" y="6589183"/>
            <a:ext cx="4196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1219199" y="824971"/>
            <a:ext cx="3784601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1219199" y="1163636"/>
            <a:ext cx="377613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5"/>
          </p:nvPr>
        </p:nvSpPr>
        <p:spPr>
          <a:xfrm>
            <a:off x="5113867" y="1163636"/>
            <a:ext cx="3799415" cy="51101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1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21133" y="6594475"/>
            <a:ext cx="366446" cy="117476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1219199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6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2445675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3165827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5112455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59082" y="1290636"/>
            <a:ext cx="1871133" cy="465296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21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833172"/>
            <a:ext cx="7694083" cy="150512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2529947"/>
            <a:ext cx="2437208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2529947"/>
            <a:ext cx="243242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2529947"/>
            <a:ext cx="2439416" cy="378619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57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1132" y="6589183"/>
            <a:ext cx="368827" cy="125943"/>
          </a:xfrm>
          <a:prstGeom prst="rect">
            <a:avLst/>
          </a:prstGeom>
        </p:spPr>
        <p:txBody>
          <a:bodyPr/>
          <a:lstStyle/>
          <a:p>
            <a:fld id="{BC905F72-1311-46B6-BCAC-0713119242F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27666" y="255060"/>
            <a:ext cx="7694083" cy="430740"/>
          </a:xfrm>
          <a:prstGeom prst="rect">
            <a:avLst/>
          </a:prstGeom>
        </p:spPr>
        <p:txBody>
          <a:bodyPr/>
          <a:lstStyle>
            <a:lvl1pPr algn="r">
              <a:defRPr sz="1800">
                <a:solidFill>
                  <a:srgbClr val="2C3E5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227665" y="1354845"/>
            <a:ext cx="7694083" cy="2480555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227665" y="4004733"/>
            <a:ext cx="2437208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3857113" y="4004733"/>
            <a:ext cx="243242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6"/>
          </p:nvPr>
        </p:nvSpPr>
        <p:spPr>
          <a:xfrm>
            <a:off x="6482332" y="4004733"/>
            <a:ext cx="2439416" cy="2311404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9"/>
          </p:nvPr>
        </p:nvSpPr>
        <p:spPr>
          <a:xfrm>
            <a:off x="1219199" y="824971"/>
            <a:ext cx="7702549" cy="32649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rgbClr val="2C3E5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6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419" y="205058"/>
            <a:ext cx="7719173" cy="429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418" y="815341"/>
            <a:ext cx="7719173" cy="5541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15" name="Прямоугольник 14"/>
          <p:cNvSpPr/>
          <p:nvPr userDrawn="1"/>
        </p:nvSpPr>
        <p:spPr>
          <a:xfrm>
            <a:off x="8682037" y="6636005"/>
            <a:ext cx="259553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>
            <a:off x="195869" y="6636005"/>
            <a:ext cx="6824056" cy="36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 userDrawn="1"/>
        </p:nvSpPr>
        <p:spPr>
          <a:xfrm>
            <a:off x="6961625" y="6542073"/>
            <a:ext cx="17956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b="1" dirty="0">
                <a:solidFill>
                  <a:srgbClr val="2C3E50"/>
                </a:solidFill>
              </a:rPr>
              <a:t>Russian Automotive</a:t>
            </a:r>
            <a:r>
              <a:rPr lang="en-US" sz="700" b="1" baseline="0" dirty="0">
                <a:solidFill>
                  <a:srgbClr val="2C3E50"/>
                </a:solidFill>
              </a:rPr>
              <a:t> Market Research</a:t>
            </a:r>
            <a:endParaRPr lang="ru-RU" sz="700" b="1" dirty="0">
              <a:solidFill>
                <a:srgbClr val="2C3E50"/>
              </a:solidFill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1238096" y="587616"/>
            <a:ext cx="7719173" cy="18000"/>
          </a:xfrm>
          <a:prstGeom prst="rect">
            <a:avLst/>
          </a:prstGeom>
          <a:solidFill>
            <a:srgbClr val="2C3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7" y="200020"/>
            <a:ext cx="925031" cy="61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75" r:id="rId4"/>
    <p:sldLayoutId id="2147483664" r:id="rId5"/>
    <p:sldLayoutId id="2147483680" r:id="rId6"/>
    <p:sldLayoutId id="2147483672" r:id="rId7"/>
    <p:sldLayoutId id="2147483663" r:id="rId8"/>
    <p:sldLayoutId id="2147483678" r:id="rId9"/>
    <p:sldLayoutId id="2147483676" r:id="rId10"/>
    <p:sldLayoutId id="2147483673" r:id="rId11"/>
    <p:sldLayoutId id="2147483674" r:id="rId12"/>
    <p:sldLayoutId id="2147483677" r:id="rId13"/>
    <p:sldLayoutId id="2147483679" r:id="rId14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1800" kern="1200">
          <a:solidFill>
            <a:srgbClr val="2C3E5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hyperlink" Target="https://napinfo.ru/services/avtomobilnaya-statistika/avtomobilnaya-statistik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 txBox="1">
            <a:spLocks/>
          </p:cNvSpPr>
          <p:nvPr/>
        </p:nvSpPr>
        <p:spPr>
          <a:xfrm>
            <a:off x="1410383" y="168918"/>
            <a:ext cx="7486908" cy="4307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kern="1200">
                <a:solidFill>
                  <a:srgbClr val="2C3E5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ko-KR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Существенно изменилась структура рынка автобусов</a:t>
            </a:r>
            <a:endParaRPr lang="ko-KR" alt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48508" y="818250"/>
            <a:ext cx="764051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100" dirty="0"/>
              <a:t>Согласно данным </a:t>
            </a:r>
            <a:r>
              <a:rPr lang="en-US" sz="1100" dirty="0"/>
              <a:t>Russian Automotive Market Research</a:t>
            </a:r>
            <a:r>
              <a:rPr lang="ru-RU" sz="1100" dirty="0"/>
              <a:t> в 2022 году существенно изменилась структура </a:t>
            </a:r>
            <a:r>
              <a:rPr lang="ru-RU" sz="1100" dirty="0">
                <a:hlinkClick r:id="rId2"/>
              </a:rPr>
              <a:t>рынка новых автобусов</a:t>
            </a:r>
            <a:r>
              <a:rPr lang="ru-RU" sz="1100" dirty="0"/>
              <a:t>. Так доля автобусов малого класса сократилась на 13,7% и составила чуть меньше трети. Значительно выросла доля автобусов  особо большого класса  - на 8,7%, автобусы большого класса прибавили в доле 4%.</a:t>
            </a:r>
          </a:p>
          <a:p>
            <a:pPr algn="just"/>
            <a:endParaRPr lang="ru-RU" sz="1100" dirty="0"/>
          </a:p>
          <a:p>
            <a:pPr algn="just"/>
            <a:r>
              <a:rPr lang="ru-RU" sz="1100" dirty="0"/>
              <a:t>Всего за 4 месяца 2022 года рынок новых автобусов вырос на 25,6% по отношению к аналогичному периоду 2021 года. С января по апрель было продано 4,6 тыс. новых автобусов, в прошлом году за четыре месяца было реализовано 3,7 тыс. Рост произошел за счет активных продаж в феврале (+96,6% к февралю 2021 г.)  и марте (+66,4% к марту 2021 г.). В апреле текущего года продажи новых автобусов упали на 24,8%.</a:t>
            </a:r>
          </a:p>
          <a:p>
            <a:pPr algn="just"/>
            <a:endParaRPr lang="ru-RU" sz="11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2002975" y="2763049"/>
            <a:ext cx="6283775" cy="400110"/>
            <a:chOff x="2060125" y="3115474"/>
            <a:chExt cx="6283775" cy="400110"/>
          </a:xfrm>
        </p:grpSpPr>
        <p:sp>
          <p:nvSpPr>
            <p:cNvPr id="19" name="TextBox 18">
              <a:hlinkClick r:id="rId3"/>
              <a:extLst>
                <a:ext uri="{FF2B5EF4-FFF2-40B4-BE49-F238E27FC236}">
                  <a16:creationId xmlns:a16="http://schemas.microsoft.com/office/drawing/2014/main" id="{8951C0F7-5B66-6F43-B268-AF859CE8BA04}"/>
                </a:ext>
              </a:extLst>
            </p:cNvPr>
            <p:cNvSpPr txBox="1"/>
            <p:nvPr/>
          </p:nvSpPr>
          <p:spPr>
            <a:xfrm>
              <a:off x="2060125" y="3115474"/>
              <a:ext cx="27236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Структура рынка новых автобусов январь-апрель 2021г., %</a:t>
              </a:r>
            </a:p>
          </p:txBody>
        </p:sp>
        <p:sp>
          <p:nvSpPr>
            <p:cNvPr id="11" name="TextBox 10">
              <a:hlinkClick r:id="rId3"/>
              <a:extLst>
                <a:ext uri="{FF2B5EF4-FFF2-40B4-BE49-F238E27FC236}">
                  <a16:creationId xmlns:a16="http://schemas.microsoft.com/office/drawing/2014/main" id="{8951C0F7-5B66-6F43-B268-AF859CE8BA04}"/>
                </a:ext>
              </a:extLst>
            </p:cNvPr>
            <p:cNvSpPr txBox="1"/>
            <p:nvPr/>
          </p:nvSpPr>
          <p:spPr>
            <a:xfrm>
              <a:off x="5554026" y="3115474"/>
              <a:ext cx="27898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000" b="1" dirty="0">
                  <a:latin typeface="Arial" panose="020B0604020202020204" pitchFamily="34" charset="0"/>
                  <a:cs typeface="Arial" panose="020B0604020202020204" pitchFamily="34" charset="0"/>
                </a:rPr>
                <a:t>Структура рынка новых автобусов январь-апрель 2022г., %</a:t>
              </a:r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496" y="3042000"/>
            <a:ext cx="8007207" cy="283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4118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бразец заголовк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2784</TotalTime>
  <Words>152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Евсегнеев Сергей Михайлович</dc:creator>
  <cp:lastModifiedBy>Болушева Ольга Александровна</cp:lastModifiedBy>
  <cp:revision>318</cp:revision>
  <cp:lastPrinted>2022-05-19T06:58:06Z</cp:lastPrinted>
  <dcterms:created xsi:type="dcterms:W3CDTF">2017-01-10T10:06:35Z</dcterms:created>
  <dcterms:modified xsi:type="dcterms:W3CDTF">2022-05-19T07:56:50Z</dcterms:modified>
</cp:coreProperties>
</file>