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6B8F2-F71B-45CC-88D6-0B19E8EA9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E1512D-BB92-4A4E-8120-F1A9D4DDA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431FB-681A-4570-93B3-E49D9A92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E66F-ADF1-4997-8490-29AC2BD2EBF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9457AA-6FDB-4A94-B2FA-EEF14C9C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1A656-A216-4B59-8563-63DB7F7D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2D6E-F3C4-45E2-B606-9A8E2810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7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E6122-30DA-45EF-AF12-964CC6BCA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4A907E-31C2-4EF1-AAE4-F5F7B4165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22EAD-72ED-4840-BAE8-474E698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E66F-ADF1-4997-8490-29AC2BD2EBF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ECAB3F-1051-45E9-892D-02FD5756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E4F739-4B31-4E96-9B67-17FDB572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2D6E-F3C4-45E2-B606-9A8E2810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4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8FB821-0FDA-4BCD-8EF6-E22D88B00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FAB1F5-322E-4708-8EAC-56FCE3077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B040AF-C56B-4315-BBC7-544BE09C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E66F-ADF1-4997-8490-29AC2BD2EBF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130644-6A52-4D87-B852-286291AF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26758B-2E11-4416-AC57-BFAB0AE3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2D6E-F3C4-45E2-B606-9A8E2810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66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2596B-5BD6-44E1-94D8-3211469F2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E5F54C-0533-43F9-835E-812BE89B3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E0CFF7-ADF4-44C6-86C6-9FFDDC29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E66F-ADF1-4997-8490-29AC2BD2EBF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AC7EB5-A91A-4847-AF0E-738BBAEA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B99CAC-F5DF-48A0-A904-48BCA95E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2D6E-F3C4-45E2-B606-9A8E2810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0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9A19A-41A8-4B96-833A-47832DEDB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BEFC57-75D9-4A74-A761-3E06F196A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78D0E-4E61-43E2-8197-3FF46E021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E66F-ADF1-4997-8490-29AC2BD2EBF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437008-5A3B-4FD1-A8BF-0AA84D6F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8BF5A2-0EDA-4E6D-9528-0581E550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2D6E-F3C4-45E2-B606-9A8E2810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48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7663C-16A2-4F34-B76F-6BFF7AD2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2C87D-4926-429E-85DB-2BF006D87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988718-6DAD-4259-859E-09338C573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234A96-8397-4FB8-ACD5-644F0794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E66F-ADF1-4997-8490-29AC2BD2EBF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C4A258-C35A-452F-93EE-CCFD9FD6B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9076B7-934C-45EF-8052-7820AE85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2D6E-F3C4-45E2-B606-9A8E2810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3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F0782-3E75-4093-B77D-EBAF965E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2F58FF-783B-4E16-A61D-641DA98C9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1BD09F-4F67-4412-9CCB-96117FD8A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015702-3259-4A85-A870-EBDB44AA9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DC1113-E675-4EC8-BFF4-2291D3068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CC784A-E9A1-44A6-BC30-DB2F47A0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E66F-ADF1-4997-8490-29AC2BD2EBF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6973A5-86AB-45A1-B21A-C898ED39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86D90C-D5EE-41ED-8973-B850FAC0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2D6E-F3C4-45E2-B606-9A8E2810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0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4BFE6-AE20-43B8-ABD2-D06CC4507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2A2833-99F6-4ECB-B984-C144B537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E66F-ADF1-4997-8490-29AC2BD2EBF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6349D5-0B00-4431-AFA7-6A82B9B38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7C47D7-415C-409F-B438-2EE1EBA2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2D6E-F3C4-45E2-B606-9A8E2810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17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E0F838-801C-48C9-868D-1174CE13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E66F-ADF1-4997-8490-29AC2BD2EBF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7DAD98-0B27-4FD2-B1DB-F27C3FFF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37A069-93F6-4310-A838-BA835D24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2D6E-F3C4-45E2-B606-9A8E2810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0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3D6AD-7601-4A23-96F5-2F10ABD4A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6045CB-697A-4396-893A-85E6053FF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CFADAA-69BC-4547-91AB-3D3A3C07E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A3E1EB-CC84-4CFF-A626-A87D3968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E66F-ADF1-4997-8490-29AC2BD2EBF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025184-74FE-478A-BA3D-8B33CB19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9FF3D8-8E0A-4CF6-ABE9-6D2AE8FB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2D6E-F3C4-45E2-B606-9A8E2810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3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8CA5C-6863-45D9-8384-82889580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19FE2A-97A6-40D6-A019-9EB929830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4D7286-0EFD-4132-8071-C5E2E603A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2A78B-73D2-446F-9D58-363EDF0C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E66F-ADF1-4997-8490-29AC2BD2EBF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D8D045-E580-4521-9730-14BC57BB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30227A-7C0D-4BC4-B46E-664F8467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A2D6E-F3C4-45E2-B606-9A8E2810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17D09-9A86-422E-9E69-4C566F82C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3AA980-9F66-4FC9-B79C-589F45EFD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5F138-37CB-4D10-A949-0C9C26816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FE66F-ADF1-4997-8490-29AC2BD2EBF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2C640A-43A4-455C-B265-F52052CA0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6DD03E-4C6D-4264-9A5D-5C763D934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A2D6E-F3C4-45E2-B606-9A8E2810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4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dv-tco.ru/?ysclid=m8ihf1b8p0863679924" TargetMode="Externa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.jpeg"/><Relationship Id="rId5" Type="http://schemas.microsoft.com/office/2007/relationships/hdphoto" Target="../media/hdphoto2.wdp"/><Relationship Id="rId10" Type="http://schemas.openxmlformats.org/officeDocument/2006/relationships/hyperlink" Target="http://www.free-powerpoint-templates-design.com/" TargetMode="External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0">
            <a:extLst>
              <a:ext uri="{FF2B5EF4-FFF2-40B4-BE49-F238E27FC236}">
                <a16:creationId xmlns:a16="http://schemas.microsoft.com/office/drawing/2014/main" id="{8EEDF9D7-136C-4DAE-9052-424778AE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494" y="3713902"/>
            <a:ext cx="4911250" cy="2736000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C983C0C1-5E88-4D43-8420-DC89B2B58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406" y="906415"/>
            <a:ext cx="4911251" cy="2735998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9B179AD-0D57-4B99-B994-6762BB09E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61" y="3712820"/>
            <a:ext cx="4867680" cy="2736000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2D8B7EFD-C382-45BA-BCD7-7F3CA0988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61" y="897614"/>
            <a:ext cx="4867680" cy="2736000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10"/>
            <a:extLst>
              <a:ext uri="{FF2B5EF4-FFF2-40B4-BE49-F238E27FC236}">
                <a16:creationId xmlns:a16="http://schemas.microsoft.com/office/drawing/2014/main" id="{ABD864A0-29EA-4A3A-A79F-EC9ACECEBB8D}"/>
              </a:ext>
            </a:extLst>
          </p:cNvPr>
          <p:cNvSpPr txBox="1"/>
          <p:nvPr/>
        </p:nvSpPr>
        <p:spPr>
          <a:xfrm>
            <a:off x="556256" y="6404643"/>
            <a:ext cx="13148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www.napinfo.ru</a:t>
            </a: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rId10"/>
            <a:extLst>
              <a:ext uri="{FF2B5EF4-FFF2-40B4-BE49-F238E27FC236}">
                <a16:creationId xmlns:a16="http://schemas.microsoft.com/office/drawing/2014/main" id="{16AB257E-A5AF-4549-BB43-128081411FA4}"/>
              </a:ext>
            </a:extLst>
          </p:cNvPr>
          <p:cNvSpPr txBox="1"/>
          <p:nvPr/>
        </p:nvSpPr>
        <p:spPr>
          <a:xfrm>
            <a:off x="6357662" y="6472063"/>
            <a:ext cx="53162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Источник: 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АПИ / 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ациональное Агентство Промышленной Информации</a:t>
            </a:r>
            <a:endParaRPr kumimoji="0" lang="ko-KR" altLang="en-US" sz="90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1760317" y="453357"/>
            <a:ext cx="992617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F5805BD-B63C-4301-BC47-47FB57FA99F3}"/>
              </a:ext>
            </a:extLst>
          </p:cNvPr>
          <p:cNvSpPr/>
          <p:nvPr/>
        </p:nvSpPr>
        <p:spPr>
          <a:xfrm>
            <a:off x="5915078" y="133225"/>
            <a:ext cx="5719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6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стоимости владения легковыми автомобилями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21B446-DAB9-4D5C-A243-74F29F11EC89}"/>
              </a:ext>
            </a:extLst>
          </p:cNvPr>
          <p:cNvSpPr txBox="1"/>
          <p:nvPr/>
        </p:nvSpPr>
        <p:spPr>
          <a:xfrm>
            <a:off x="5363308" y="3302107"/>
            <a:ext cx="12128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LADA VESTA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65022A-BB54-4E0A-AD8B-601B364C3946}"/>
              </a:ext>
            </a:extLst>
          </p:cNvPr>
          <p:cNvSpPr txBox="1"/>
          <p:nvPr/>
        </p:nvSpPr>
        <p:spPr>
          <a:xfrm>
            <a:off x="5048399" y="6064284"/>
            <a:ext cx="14628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GEELY MONJARO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F645DD-F7FC-40D5-98FB-DE8E1D870314}"/>
              </a:ext>
            </a:extLst>
          </p:cNvPr>
          <p:cNvSpPr txBox="1"/>
          <p:nvPr/>
        </p:nvSpPr>
        <p:spPr>
          <a:xfrm>
            <a:off x="10646156" y="3302107"/>
            <a:ext cx="8826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TANK 700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E19C0B-E48A-40DA-94F5-1CDB07CD143C}"/>
              </a:ext>
            </a:extLst>
          </p:cNvPr>
          <p:cNvSpPr txBox="1"/>
          <p:nvPr/>
        </p:nvSpPr>
        <p:spPr>
          <a:xfrm>
            <a:off x="10329198" y="6074852"/>
            <a:ext cx="13054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MOSKVICH 3E</a:t>
            </a:r>
          </a:p>
        </p:txBody>
      </p:sp>
      <p:pic>
        <p:nvPicPr>
          <p:cNvPr id="23" name="Рисунок 22" descr="http://dl3.joxi.net/drive/2022/11/15/0047/1886/3106654/54/e9d0e93895.jpg">
            <a:extLst>
              <a:ext uri="{FF2B5EF4-FFF2-40B4-BE49-F238E27FC236}">
                <a16:creationId xmlns:a16="http://schemas.microsoft.com/office/drawing/2014/main" id="{6A2741D0-2539-4609-B6FA-C35B004AE791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34" y="5619481"/>
            <a:ext cx="667402" cy="63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358FF5C-67C9-4F5A-BAA6-E56AB76A29C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6" y="391597"/>
            <a:ext cx="647900" cy="6354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42CA24E-5588-4E2D-B6BB-0B8BA853FE0E}"/>
              </a:ext>
            </a:extLst>
          </p:cNvPr>
          <p:cNvSpPr txBox="1"/>
          <p:nvPr/>
        </p:nvSpPr>
        <p:spPr>
          <a:xfrm>
            <a:off x="1644688" y="444566"/>
            <a:ext cx="100292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+mj-lt"/>
              </a:rPr>
              <a:t>Маркетинговое агентство НАПИ проанализировало структуру стоимости владения легковыми автомобилями различных марок и моделей </a:t>
            </a:r>
            <a:r>
              <a:rPr lang="ru-RU" sz="1100" i="0" u="none" strike="noStrike" dirty="0">
                <a:effectLst/>
                <a:latin typeface="+mj-lt"/>
              </a:rPr>
              <a:t>в Москве с использованием  </a:t>
            </a:r>
            <a:r>
              <a:rPr lang="ru-RU" sz="1100" i="0" u="none" strike="noStrike" dirty="0">
                <a:effectLst/>
                <a:latin typeface="+mj-lt"/>
                <a:hlinkClick r:id="rId13"/>
              </a:rPr>
              <a:t>онлайн </a:t>
            </a:r>
            <a:r>
              <a:rPr lang="ru-RU" sz="1100" i="0" u="sng" strike="noStrike" dirty="0">
                <a:solidFill>
                  <a:srgbClr val="0070C0"/>
                </a:solidFill>
                <a:effectLst/>
                <a:latin typeface="+mj-lt"/>
                <a:hlinkClick r:id="rId13"/>
              </a:rPr>
              <a:t>калькулятора</a:t>
            </a:r>
            <a:r>
              <a:rPr lang="en-US" sz="1100" i="0" u="sng" strike="noStrike" dirty="0">
                <a:solidFill>
                  <a:srgbClr val="0070C0"/>
                </a:solidFill>
                <a:effectLst/>
                <a:latin typeface="+mj-lt"/>
                <a:hlinkClick r:id="rId13"/>
              </a:rPr>
              <a:t> </a:t>
            </a:r>
            <a:r>
              <a:rPr lang="ru-RU" sz="1100" i="0" u="sng" strike="noStrike" dirty="0">
                <a:solidFill>
                  <a:srgbClr val="0070C0"/>
                </a:solidFill>
                <a:effectLst/>
                <a:latin typeface="+mj-lt"/>
                <a:hlinkClick r:id="rId13"/>
              </a:rPr>
              <a:t>стоимости владения </a:t>
            </a:r>
            <a:r>
              <a:rPr lang="en-US" sz="1100" i="0" u="sng" strike="noStrike" dirty="0">
                <a:solidFill>
                  <a:srgbClr val="0070C0"/>
                </a:solidFill>
                <a:effectLst/>
                <a:latin typeface="+mj-lt"/>
                <a:hlinkClick r:id="rId13"/>
              </a:rPr>
              <a:t>DV – TCO</a:t>
            </a:r>
            <a:r>
              <a:rPr lang="ru-RU" sz="1100" u="sng" dirty="0">
                <a:solidFill>
                  <a:srgbClr val="0070C0"/>
                </a:solidFill>
                <a:latin typeface="+mj-lt"/>
              </a:rPr>
              <a:t>.  </a:t>
            </a:r>
            <a:r>
              <a:rPr lang="ru-RU" sz="1100" dirty="0">
                <a:latin typeface="+mj-lt"/>
              </a:rPr>
              <a:t>В стоимость владения включена потеря стоимости автомобиля</a:t>
            </a:r>
            <a:r>
              <a:rPr lang="ru-RU" sz="1100" i="0" strike="noStrike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.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488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Козлов Александр Л</dc:creator>
  <cp:lastModifiedBy>Болушева Ольга Александровна</cp:lastModifiedBy>
  <cp:revision>8</cp:revision>
  <dcterms:created xsi:type="dcterms:W3CDTF">2025-05-22T06:25:35Z</dcterms:created>
  <dcterms:modified xsi:type="dcterms:W3CDTF">2025-05-22T09:34:24Z</dcterms:modified>
</cp:coreProperties>
</file>