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502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озлов Александр Л" initials="КАЛ" lastIdx="1" clrIdx="0">
    <p:extLst>
      <p:ext uri="{19B8F6BF-5375-455C-9EA6-DF929625EA0E}">
        <p15:presenceInfo xmlns:p15="http://schemas.microsoft.com/office/powerpoint/2012/main" userId="S-1-5-21-383357151-2991069858-1596914116-11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FF5"/>
    <a:srgbClr val="FCF6F6"/>
    <a:srgbClr val="FAF0F0"/>
    <a:srgbClr val="FE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1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8BC71-EF14-4986-BEDA-7F53A14881A2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92D3F-E947-4CD0-B777-B4CF44C8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6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873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EDB42-C335-4A5C-95FE-69EDCCEB6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3C711C-2796-4C0E-8E32-7C5036E0B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B8DA6C-1442-4665-A236-A16AEDFC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E22ED-00D8-4390-9ED5-731D3756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330D6-ABA6-4F7A-924E-09699B4D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7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6087D-A56D-44DC-B009-343F81E4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87DAA1-95FF-40A0-99E0-381E113CC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6E7632-D9E0-4FC0-AF00-F1C954DA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47277-ECB1-464A-86C0-5AABF225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41676E-564F-4C6B-B907-BAFC83D6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75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840E371-9654-463E-8D3A-6E33082B5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4D83AA-03F6-4D91-9766-7C4DF5D95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77CFB7-FC2F-4E01-915A-8E4F83BD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84415-A4D9-4CF2-A283-58E97EDC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18C607-2531-4AB6-B2F1-5624EA2E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1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EC18C-5587-4924-BAC4-F52D06F1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D6B8BA-5014-4CAD-A717-7D414ADCD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524325-BE88-4C0A-A1C3-BF9F8FAB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00761C-10F8-4021-A852-A109E7A2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307FF-17B9-4A3C-90FB-BC36C9C5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5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A07F0-A280-49C5-BC97-E5125E42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2F076C-E003-4C46-9F3C-6546EAFE1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42F85-3593-45D3-AB30-D0AA005A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52AA3E-0D3E-4420-A961-4F9D4456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A5F0DD-9C1F-4610-A0E7-D651C9E3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C7EA89-7D1B-4DAD-BCB5-4D9AD51DE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AC071-7591-49ED-BCF1-ABEC3B00E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83935-31A6-4E1E-8C71-0762775EA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565BAF-D90F-4C2C-BC42-581C130A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B3478-7624-4E1E-9206-6FCC7F5AA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FC67D3-685C-458B-BFFC-0396853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89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8DB55E-E660-4AB5-8A74-D1EC00234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8B7FA6-7042-413C-AEDE-C09979DC8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35BE1D-B494-4A34-B0F9-C54482C3B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75DCFD-3FCF-4961-B40A-92BFF3FF1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9DEA51-6A4C-46EC-9DA2-E01F32499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27F6F9-FFA9-4120-A5B4-F5B07C59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EFE267-C3EF-467C-9930-495E6DC0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FDF37D-B2B7-4AEB-B63B-A48C316D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6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B88AE-34D7-43A7-8A20-B8A1A91C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89097B-F1FE-423A-804A-96E64D68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FC2FFC-0207-4402-B521-07103DBC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DBCBA3-D3BB-4901-8B0D-359D12C6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43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FF0AA5-F633-4E87-A9A1-2C627148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9EFDFF-3100-4625-AF04-F6FF6A16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636F0D-31D8-470A-96D4-62183548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8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19784-610F-43C3-9ED4-49F5896A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E4B52A-B1CC-456E-A293-F336C0412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04CCFF-FA40-419A-9013-853B2D2F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C3441E-6D8F-46F2-A9D1-E31C937B3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42ED52-3D74-4707-93BF-693C63BE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83CDF0-D95D-4A39-93DE-6ABDF938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4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0BF93-19DF-4FF8-A372-12BA7E8D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C571751-65D4-4A72-8E0E-DEBDB1360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9BC9BD-83AC-4C9E-8E7A-1F242F973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316E5D-5DDB-48AA-81CA-81417C2A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9A5C8D-3CD2-4E05-A2C9-249E4FE3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4F133B-DBEC-4929-978F-27F562B7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3878E-26FC-444B-91D6-2A559639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69E950-DDFA-41BC-B497-BB563D00A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88A0E-AE92-42F7-BA16-738FD78E8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E80B-5AC8-44B7-B03E-0AC891655558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4B619-C34F-44A6-A3D6-90BF88581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3FC0A2-63A9-4F3B-AE75-E6ACA2AF1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hyperlink" Target="http://www.free-powerpoint-templates-design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v-tco.ru/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3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5856156" y="6481197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3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099655" y="6481197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89" y="190821"/>
            <a:ext cx="902818" cy="527160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711904" y="398054"/>
            <a:ext cx="9932188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341159" y="6446189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Рисунок 20" descr="http://dl3.joxi.net/drive/2022/11/15/0047/1886/3106654/54/e9d0e93895.jpg">
            <a:extLst>
              <a:ext uri="{FF2B5EF4-FFF2-40B4-BE49-F238E27FC236}">
                <a16:creationId xmlns:a16="http://schemas.microsoft.com/office/drawing/2014/main" id="{7B15C1A2-8CDF-405F-9800-87F02093A383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655" y="5412321"/>
            <a:ext cx="900000" cy="9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1224108" y="61073"/>
            <a:ext cx="1052753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1600" i="0" u="none" strike="noStrike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Стоимость владения </a:t>
            </a:r>
            <a:r>
              <a:rPr lang="ru-RU" sz="16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цельнометаллическим фургоном AVIOR V90 N1 L3 H2, приобретенным в лизинг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CA95B35-FB97-4F4C-9541-866C515281A9}"/>
              </a:ext>
            </a:extLst>
          </p:cNvPr>
          <p:cNvSpPr txBox="1"/>
          <p:nvPr/>
        </p:nvSpPr>
        <p:spPr>
          <a:xfrm>
            <a:off x="1687025" y="610910"/>
            <a:ext cx="99819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>
                <a:latin typeface="+mj-lt"/>
              </a:rPr>
              <a:t>Маркетинговое агентство </a:t>
            </a:r>
            <a:r>
              <a:rPr lang="ru-RU" sz="1200" dirty="0">
                <a:solidFill>
                  <a:srgbClr val="FF0000"/>
                </a:solidFill>
                <a:latin typeface="+mj-lt"/>
              </a:rPr>
              <a:t>Н</a:t>
            </a:r>
            <a:r>
              <a:rPr lang="ru-RU" sz="1200" dirty="0">
                <a:latin typeface="+mj-lt"/>
              </a:rPr>
              <a:t>АПИ разработало новый инструмент для расчета стоимости владения: </a:t>
            </a:r>
            <a:r>
              <a:rPr lang="ru-RU" sz="1200" dirty="0">
                <a:solidFill>
                  <a:srgbClr val="FF0000"/>
                </a:solidFill>
                <a:latin typeface="+mj-lt"/>
              </a:rPr>
              <a:t>подробный расчет приобретения автомобиля в лизинг</a:t>
            </a:r>
            <a:r>
              <a:rPr lang="ru-RU" sz="1200" dirty="0">
                <a:latin typeface="+mj-lt"/>
              </a:rPr>
              <a:t>.  </a:t>
            </a:r>
          </a:p>
          <a:p>
            <a:pPr algn="just"/>
            <a:r>
              <a:rPr lang="ru-RU" sz="1200" dirty="0">
                <a:latin typeface="+mj-lt"/>
              </a:rPr>
              <a:t>В качестве примера НАПИ рассчитало стоимость владения цельнометаллическим фургоном AVIOR V90N1L3H2, </a:t>
            </a:r>
          </a:p>
          <a:p>
            <a:pPr algn="just"/>
            <a:r>
              <a:rPr lang="ru-RU" sz="1200" dirty="0">
                <a:solidFill>
                  <a:srgbClr val="FF0000"/>
                </a:solidFill>
                <a:latin typeface="+mj-lt"/>
              </a:rPr>
              <a:t>приобретенным в лизинг </a:t>
            </a:r>
            <a:r>
              <a:rPr lang="ru-RU" sz="1200" i="0" u="none" strike="noStrike" dirty="0">
                <a:solidFill>
                  <a:srgbClr val="FF0000"/>
                </a:solidFill>
                <a:effectLst/>
                <a:latin typeface="+mj-lt"/>
              </a:rPr>
              <a:t>в корпоративном парке </a:t>
            </a:r>
            <a:r>
              <a:rPr lang="ru-RU" sz="1200" i="0" u="none" strike="noStrike">
                <a:effectLst/>
                <a:latin typeface="+mj-lt"/>
              </a:rPr>
              <a:t>в Москве, </a:t>
            </a:r>
            <a:r>
              <a:rPr lang="ru-RU" sz="1200" i="0" u="none" strike="noStrike" dirty="0">
                <a:effectLst/>
                <a:latin typeface="+mj-lt"/>
              </a:rPr>
              <a:t>с использованием онлайн </a:t>
            </a:r>
            <a:r>
              <a:rPr lang="ru-RU" sz="1200" i="0" u="sng" strike="noStrike" dirty="0">
                <a:solidFill>
                  <a:srgbClr val="0563C1"/>
                </a:solidFill>
                <a:effectLst/>
                <a:latin typeface="+mj-l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калькулятора</a:t>
            </a:r>
            <a:r>
              <a:rPr lang="en-US" sz="1200" i="0" u="sng" strike="noStrike" dirty="0">
                <a:solidFill>
                  <a:srgbClr val="0563C1"/>
                </a:solidFill>
                <a:effectLst/>
                <a:latin typeface="+mj-l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1200" i="0" u="sng" strike="noStrike" dirty="0">
                <a:solidFill>
                  <a:srgbClr val="0563C1"/>
                </a:solidFill>
                <a:effectLst/>
                <a:latin typeface="+mj-l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стоимости владения </a:t>
            </a:r>
            <a:r>
              <a:rPr lang="en-US" sz="1200" i="0" u="sng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DV – TCO</a:t>
            </a:r>
            <a:r>
              <a:rPr lang="ru-RU" sz="1200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. </a:t>
            </a:r>
            <a:endParaRPr lang="ru-RU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 descr="Изображение выглядит как транспортное средство, транспорт, Наземный транспорт, колесо&#10;&#10;Автоматически созданное описание">
            <a:extLst>
              <a:ext uri="{FF2B5EF4-FFF2-40B4-BE49-F238E27FC236}">
                <a16:creationId xmlns:a16="http://schemas.microsoft.com/office/drawing/2014/main" id="{56B3C0E2-EA2A-420B-A0F7-97B3099066F6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016279"/>
            <a:ext cx="1981844" cy="1114661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98EADD8-D7B7-481C-A61F-4FB969680B3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57085" y="1586634"/>
            <a:ext cx="9972675" cy="481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9062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77</Words>
  <Application>Microsoft Office PowerPoint</Application>
  <PresentationFormat>Широкоэкранный</PresentationFormat>
  <Paragraphs>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54</cp:revision>
  <dcterms:created xsi:type="dcterms:W3CDTF">2025-02-12T06:29:35Z</dcterms:created>
  <dcterms:modified xsi:type="dcterms:W3CDTF">2025-07-30T08:13:21Z</dcterms:modified>
</cp:coreProperties>
</file>