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2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злов Александр Л" initials="КАЛ" lastIdx="1" clrIdx="0">
    <p:extLst>
      <p:ext uri="{19B8F6BF-5375-455C-9EA6-DF929625EA0E}">
        <p15:presenceInfo xmlns:p15="http://schemas.microsoft.com/office/powerpoint/2012/main" userId="S-1-5-21-383357151-2991069858-1596914116-1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F5"/>
    <a:srgbClr val="FCF6F6"/>
    <a:srgbClr val="FAF0F0"/>
    <a:srgbClr val="FE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7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v-tco.r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856156" y="6481197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099655" y="6481197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89" y="190821"/>
            <a:ext cx="902818" cy="52716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711904" y="398054"/>
            <a:ext cx="993218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341159" y="6446189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5" y="5412321"/>
            <a:ext cx="900000" cy="9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1224108" y="61073"/>
            <a:ext cx="105275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600" i="0" u="none" strike="noStrike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Стоимость владения </a:t>
            </a:r>
            <a:r>
              <a:rPr lang="ru-RU" sz="16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цельнометаллическим фургоном AVIOR V90 N1 L3 H2, приобретенным в лизинг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687025" y="610910"/>
            <a:ext cx="9981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Маркетинговое агентство </a:t>
            </a:r>
            <a:r>
              <a:rPr lang="ru-RU" sz="1200" dirty="0">
                <a:solidFill>
                  <a:srgbClr val="FF0000"/>
                </a:solidFill>
                <a:latin typeface="+mj-lt"/>
              </a:rPr>
              <a:t>Н</a:t>
            </a:r>
            <a:r>
              <a:rPr lang="ru-RU" sz="1200" dirty="0">
                <a:latin typeface="+mj-lt"/>
              </a:rPr>
              <a:t>АПИ разработало новый инструмент для расчета стоимости владения: </a:t>
            </a:r>
            <a:r>
              <a:rPr lang="ru-RU" sz="1200" dirty="0">
                <a:solidFill>
                  <a:srgbClr val="FF0000"/>
                </a:solidFill>
                <a:latin typeface="+mj-lt"/>
              </a:rPr>
              <a:t>подробный расчет приобретения автомобиля в лизинг</a:t>
            </a:r>
            <a:r>
              <a:rPr lang="ru-RU" sz="1200" dirty="0">
                <a:latin typeface="+mj-lt"/>
              </a:rPr>
              <a:t>.  </a:t>
            </a:r>
          </a:p>
          <a:p>
            <a:pPr algn="just"/>
            <a:r>
              <a:rPr lang="ru-RU" sz="1200" dirty="0">
                <a:latin typeface="+mj-lt"/>
              </a:rPr>
              <a:t>В качестве примера НАПИ рассчитало стоимость владения цельнометаллическим фургоном AVIOR V90N1L3H2, </a:t>
            </a:r>
          </a:p>
          <a:p>
            <a:pPr algn="just"/>
            <a:r>
              <a:rPr lang="ru-RU" sz="1200" dirty="0">
                <a:solidFill>
                  <a:srgbClr val="FF0000"/>
                </a:solidFill>
                <a:latin typeface="+mj-lt"/>
              </a:rPr>
              <a:t>приобретенным в лизинг </a:t>
            </a:r>
            <a:r>
              <a:rPr lang="ru-RU" sz="1200" i="0" u="none" strike="noStrike" dirty="0">
                <a:solidFill>
                  <a:srgbClr val="FF0000"/>
                </a:solidFill>
                <a:effectLst/>
                <a:latin typeface="+mj-lt"/>
              </a:rPr>
              <a:t>в корпоративном парке </a:t>
            </a:r>
            <a:r>
              <a:rPr lang="ru-RU" sz="1200" i="0" u="none" strike="noStrike">
                <a:effectLst/>
                <a:latin typeface="+mj-lt"/>
              </a:rPr>
              <a:t>в Москве, </a:t>
            </a:r>
            <a:r>
              <a:rPr lang="ru-RU" sz="1200" i="0" u="none" strike="noStrike" dirty="0">
                <a:effectLst/>
                <a:latin typeface="+mj-lt"/>
              </a:rPr>
              <a:t>с использованием онлайн </a:t>
            </a:r>
            <a:r>
              <a:rPr lang="ru-RU" sz="1200" i="0" u="sng" strike="noStrike" dirty="0">
                <a:solidFill>
                  <a:srgbClr val="0563C1"/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калькулятора</a:t>
            </a:r>
            <a:r>
              <a:rPr lang="en-US" sz="1200" i="0" u="sng" strike="noStrike" dirty="0">
                <a:solidFill>
                  <a:srgbClr val="0563C1"/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200" i="0" u="sng" strike="noStrike" dirty="0">
                <a:solidFill>
                  <a:srgbClr val="0563C1"/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стоимости владения </a:t>
            </a:r>
            <a:r>
              <a:rPr lang="en-US" sz="120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 – TCO</a:t>
            </a:r>
            <a:r>
              <a:rPr lang="ru-RU" sz="1200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Изображение выглядит как транспортное средство, транспорт, Наземный транспорт, колесо&#10;&#10;Автоматически созданное описание">
            <a:extLst>
              <a:ext uri="{FF2B5EF4-FFF2-40B4-BE49-F238E27FC236}">
                <a16:creationId xmlns:a16="http://schemas.microsoft.com/office/drawing/2014/main" id="{56B3C0E2-EA2A-420B-A0F7-97B3099066F6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16279"/>
            <a:ext cx="1981844" cy="111466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98EADD8-D7B7-481C-A61F-4FB969680B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7085" y="1586634"/>
            <a:ext cx="9972675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06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77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54</cp:revision>
  <dcterms:created xsi:type="dcterms:W3CDTF">2025-02-12T06:29:35Z</dcterms:created>
  <dcterms:modified xsi:type="dcterms:W3CDTF">2025-07-30T08:13:21Z</dcterms:modified>
</cp:coreProperties>
</file>