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00" d="100"/>
          <a:sy n="100" d="100"/>
        </p:scale>
        <p:origin x="936" y="4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D617-9233-4CB4-B226-F31ABFC588A2}" type="datetimeFigureOut">
              <a:rPr lang="ru-RU" smtClean="0"/>
              <a:t>29.03.2024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F7396-C3B4-4822-9E5B-653FF7BFF4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2479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D617-9233-4CB4-B226-F31ABFC588A2}" type="datetimeFigureOut">
              <a:rPr lang="ru-RU" smtClean="0"/>
              <a:t>29.03.2024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F7396-C3B4-4822-9E5B-653FF7BFF4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9217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D617-9233-4CB4-B226-F31ABFC588A2}" type="datetimeFigureOut">
              <a:rPr lang="ru-RU" smtClean="0"/>
              <a:t>29.03.2024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F7396-C3B4-4822-9E5B-653FF7BFF4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4399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D617-9233-4CB4-B226-F31ABFC588A2}" type="datetimeFigureOut">
              <a:rPr lang="ru-RU" smtClean="0"/>
              <a:t>29.03.2024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F7396-C3B4-4822-9E5B-653FF7BFF4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5145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D617-9233-4CB4-B226-F31ABFC588A2}" type="datetimeFigureOut">
              <a:rPr lang="ru-RU" smtClean="0"/>
              <a:t>29.03.2024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F7396-C3B4-4822-9E5B-653FF7BFF4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0046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D617-9233-4CB4-B226-F31ABFC588A2}" type="datetimeFigureOut">
              <a:rPr lang="ru-RU" smtClean="0"/>
              <a:t>29.03.2024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F7396-C3B4-4822-9E5B-653FF7BFF4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4440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D617-9233-4CB4-B226-F31ABFC588A2}" type="datetimeFigureOut">
              <a:rPr lang="ru-RU" smtClean="0"/>
              <a:t>29.03.2024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F7396-C3B4-4822-9E5B-653FF7BFF4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9081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D617-9233-4CB4-B226-F31ABFC588A2}" type="datetimeFigureOut">
              <a:rPr lang="ru-RU" smtClean="0"/>
              <a:t>29.03.2024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F7396-C3B4-4822-9E5B-653FF7BFF4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6813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D617-9233-4CB4-B226-F31ABFC588A2}" type="datetimeFigureOut">
              <a:rPr lang="ru-RU" smtClean="0"/>
              <a:t>29.03.2024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F7396-C3B4-4822-9E5B-653FF7BFF4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0565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D617-9233-4CB4-B226-F31ABFC588A2}" type="datetimeFigureOut">
              <a:rPr lang="ru-RU" smtClean="0"/>
              <a:t>29.03.2024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F7396-C3B4-4822-9E5B-653FF7BFF4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7304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D617-9233-4CB4-B226-F31ABFC588A2}" type="datetimeFigureOut">
              <a:rPr lang="ru-RU" smtClean="0"/>
              <a:t>29.03.2024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F7396-C3B4-4822-9E5B-653FF7BFF4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5781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EAD617-9233-4CB4-B226-F31ABFC588A2}" type="datetimeFigureOut">
              <a:rPr lang="ru-RU" smtClean="0"/>
              <a:t>29.03.2024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EF7396-C3B4-4822-9E5B-653FF7BFF4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0224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emf"/><Relationship Id="rId3" Type="http://schemas.openxmlformats.org/officeDocument/2006/relationships/image" Target="../media/image2.jpeg"/><Relationship Id="rId7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free-powerpoint-templates-design.com/" TargetMode="External"/><Relationship Id="rId5" Type="http://schemas.openxmlformats.org/officeDocument/2006/relationships/hyperlink" Target="https://dv-tco.ru/" TargetMode="External"/><Relationship Id="rId4" Type="http://schemas.openxmlformats.org/officeDocument/2006/relationships/image" Target="../media/image3.jpeg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0" name="Picture 16" descr="http://dl4.joxi.net/drive/2024/03/20/0047/1886/3106654/54/0fb910f9b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" y="1"/>
            <a:ext cx="163554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639683" y="307217"/>
            <a:ext cx="6912527" cy="447271"/>
          </a:xfrm>
        </p:spPr>
        <p:txBody>
          <a:bodyPr anchor="ctr">
            <a:noAutofit/>
          </a:bodyPr>
          <a:lstStyle/>
          <a:p>
            <a:r>
              <a:rPr lang="ru-RU" sz="2400" dirty="0">
                <a:solidFill>
                  <a:schemeClr val="tx2"/>
                </a:solidFill>
              </a:rPr>
              <a:t>СТОИМОСТЬ ВЛАДЕНИЯ   </a:t>
            </a:r>
            <a:r>
              <a:rPr lang="en-US" sz="2400" dirty="0">
                <a:solidFill>
                  <a:schemeClr val="tx2"/>
                </a:solidFill>
              </a:rPr>
              <a:t>JAC SUNRAY 2.8 MT 15+1</a:t>
            </a:r>
            <a:endParaRPr lang="ru-RU" sz="2400" dirty="0">
              <a:solidFill>
                <a:schemeClr val="tx2"/>
              </a:solidFill>
            </a:endParaRPr>
          </a:p>
        </p:txBody>
      </p:sp>
      <p:pic>
        <p:nvPicPr>
          <p:cNvPr id="1026" name="Picture 2" descr="https://dv-tco.ru/uploads/images2/3/JAC/16_129_14_01_03_02_38%20_923_09_07_JAC_SUNRAY_%D0%90%D0%B2%D1%82%D0%BE%D0%B1%D1%83%D1%8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9204" y="376353"/>
            <a:ext cx="2224577" cy="1668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Прямая соединительная линия 6"/>
          <p:cNvCxnSpPr/>
          <p:nvPr/>
        </p:nvCxnSpPr>
        <p:spPr>
          <a:xfrm flipH="1">
            <a:off x="9632950" y="376353"/>
            <a:ext cx="2757" cy="6128183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2895106" y="737488"/>
            <a:ext cx="6548421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0" name="Picture 6" descr="http://dl3.joxi.net/drive/2024/03/20/0047/1886/3106654/54/31f0164cf2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3618" y="2220774"/>
            <a:ext cx="3040363" cy="2391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8" name="Прямая соединительная линия 17"/>
          <p:cNvCxnSpPr/>
          <p:nvPr/>
        </p:nvCxnSpPr>
        <p:spPr>
          <a:xfrm>
            <a:off x="2871772" y="4780884"/>
            <a:ext cx="6548421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8782798"/>
              </p:ext>
            </p:extLst>
          </p:nvPr>
        </p:nvGraphicFramePr>
        <p:xfrm>
          <a:off x="9721850" y="2139323"/>
          <a:ext cx="2291860" cy="10267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34751">
                  <a:extLst>
                    <a:ext uri="{9D8B030D-6E8A-4147-A177-3AD203B41FA5}">
                      <a16:colId xmlns:a16="http://schemas.microsoft.com/office/drawing/2014/main" val="2115351103"/>
                    </a:ext>
                  </a:extLst>
                </a:gridCol>
                <a:gridCol w="857109">
                  <a:extLst>
                    <a:ext uri="{9D8B030D-6E8A-4147-A177-3AD203B41FA5}">
                      <a16:colId xmlns:a16="http://schemas.microsoft.com/office/drawing/2014/main" val="1894944244"/>
                    </a:ext>
                  </a:extLst>
                </a:gridCol>
              </a:tblGrid>
              <a:tr h="108442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 dirty="0">
                          <a:effectLst/>
                          <a:latin typeface="+mj-lt"/>
                        </a:rPr>
                        <a:t>Тип ТС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  <a:latin typeface="+mj-lt"/>
                        </a:rPr>
                        <a:t>LCV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8140866"/>
                  </a:ext>
                </a:extLst>
              </a:tr>
              <a:tr h="108442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 dirty="0">
                          <a:effectLst/>
                          <a:latin typeface="+mj-lt"/>
                        </a:rPr>
                        <a:t>Тип двигателя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 dirty="0">
                          <a:effectLst/>
                          <a:latin typeface="+mj-lt"/>
                        </a:rPr>
                        <a:t>Дизель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7771866"/>
                  </a:ext>
                </a:extLst>
              </a:tr>
              <a:tr h="108442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 dirty="0">
                          <a:effectLst/>
                          <a:latin typeface="+mj-lt"/>
                        </a:rPr>
                        <a:t>Объём двигателя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 dirty="0">
                          <a:effectLst/>
                          <a:latin typeface="+mj-lt"/>
                        </a:rPr>
                        <a:t>2746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3845480"/>
                  </a:ext>
                </a:extLst>
              </a:tr>
              <a:tr h="108442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 dirty="0">
                          <a:effectLst/>
                          <a:latin typeface="+mj-lt"/>
                        </a:rPr>
                        <a:t>Мощность двигателя</a:t>
                      </a:r>
                      <a:r>
                        <a:rPr lang="en-US" sz="900" u="none" strike="noStrike" dirty="0">
                          <a:effectLst/>
                          <a:latin typeface="+mj-lt"/>
                        </a:rPr>
                        <a:t> </a:t>
                      </a:r>
                      <a:r>
                        <a:rPr lang="ru-RU" sz="900" u="none" strike="noStrike" dirty="0" err="1">
                          <a:effectLst/>
                          <a:latin typeface="+mj-lt"/>
                        </a:rPr>
                        <a:t>л.с</a:t>
                      </a:r>
                      <a:r>
                        <a:rPr lang="ru-RU" sz="900" u="none" strike="noStrike" dirty="0">
                          <a:effectLst/>
                          <a:latin typeface="+mj-lt"/>
                        </a:rPr>
                        <a:t>.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 dirty="0">
                          <a:effectLst/>
                          <a:latin typeface="+mj-lt"/>
                        </a:rPr>
                        <a:t>150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7656427"/>
                  </a:ext>
                </a:extLst>
              </a:tr>
              <a:tr h="108442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 dirty="0">
                          <a:effectLst/>
                          <a:latin typeface="+mj-lt"/>
                        </a:rPr>
                        <a:t>Тип кузова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 dirty="0">
                          <a:effectLst/>
                          <a:latin typeface="+mj-lt"/>
                        </a:rPr>
                        <a:t>Микроавтобус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93573570"/>
                  </a:ext>
                </a:extLst>
              </a:tr>
              <a:tr h="108442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  <a:latin typeface="+mj-lt"/>
                        </a:rPr>
                        <a:t>Страна происхождения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 dirty="0">
                          <a:effectLst/>
                          <a:latin typeface="+mj-lt"/>
                        </a:rPr>
                        <a:t>Китай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442382"/>
                  </a:ext>
                </a:extLst>
              </a:tr>
              <a:tr h="108442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  <a:latin typeface="+mj-lt"/>
                        </a:rPr>
                        <a:t>Расход топлива на 100 км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 dirty="0">
                          <a:effectLst/>
                          <a:latin typeface="+mj-lt"/>
                        </a:rPr>
                        <a:t>10 л.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568365"/>
                  </a:ext>
                </a:extLst>
              </a:tr>
            </a:tbl>
          </a:graphicData>
        </a:graphic>
      </p:graphicFrame>
      <p:graphicFrame>
        <p:nvGraphicFramePr>
          <p:cNvPr id="15" name="Таблица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8123710"/>
              </p:ext>
            </p:extLst>
          </p:nvPr>
        </p:nvGraphicFramePr>
        <p:xfrm>
          <a:off x="9729801" y="3265568"/>
          <a:ext cx="2289214" cy="10267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38484">
                  <a:extLst>
                    <a:ext uri="{9D8B030D-6E8A-4147-A177-3AD203B41FA5}">
                      <a16:colId xmlns:a16="http://schemas.microsoft.com/office/drawing/2014/main" val="1107492691"/>
                    </a:ext>
                  </a:extLst>
                </a:gridCol>
                <a:gridCol w="850730">
                  <a:extLst>
                    <a:ext uri="{9D8B030D-6E8A-4147-A177-3AD203B41FA5}">
                      <a16:colId xmlns:a16="http://schemas.microsoft.com/office/drawing/2014/main" val="49790928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u="none" strike="noStrike" dirty="0">
                          <a:effectLst/>
                          <a:latin typeface="+mj-lt"/>
                        </a:rPr>
                        <a:t>Регион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u="none" strike="noStrike">
                          <a:effectLst/>
                          <a:latin typeface="+mj-lt"/>
                        </a:rPr>
                        <a:t>Москва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0892277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u="none" strike="noStrike" dirty="0">
                          <a:effectLst/>
                          <a:latin typeface="+mj-lt"/>
                        </a:rPr>
                        <a:t>Срок владения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u="none" strike="noStrike" dirty="0">
                          <a:effectLst/>
                          <a:latin typeface="+mj-lt"/>
                        </a:rPr>
                        <a:t>60 мес. / 5 лет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6593217"/>
                  </a:ext>
                </a:extLst>
              </a:tr>
              <a:tr h="48553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u="none" strike="noStrike" dirty="0">
                          <a:effectLst/>
                          <a:latin typeface="+mj-lt"/>
                        </a:rPr>
                        <a:t>Среднегодовой пробег, км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u="none" strike="noStrike" dirty="0">
                          <a:effectLst/>
                          <a:latin typeface="+mj-lt"/>
                        </a:rPr>
                        <a:t>100 000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21729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u="none" strike="noStrike">
                          <a:effectLst/>
                          <a:latin typeface="+mj-lt"/>
                        </a:rPr>
                        <a:t>Общий пробег, км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u="none" strike="noStrike" dirty="0">
                          <a:effectLst/>
                          <a:latin typeface="+mj-lt"/>
                        </a:rPr>
                        <a:t>500 000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182892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u="none" strike="noStrike" dirty="0">
                          <a:effectLst/>
                          <a:latin typeface="+mj-lt"/>
                        </a:rPr>
                        <a:t>Тип владельца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u="none" strike="noStrike" dirty="0">
                          <a:effectLst/>
                          <a:latin typeface="+mj-lt"/>
                        </a:rPr>
                        <a:t>Юридич. лицо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385224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u="none" strike="noStrike" dirty="0">
                          <a:effectLst/>
                          <a:latin typeface="+mj-lt"/>
                        </a:rPr>
                        <a:t>Размер шин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 dirty="0">
                          <a:effectLst/>
                          <a:latin typeface="+mj-lt"/>
                        </a:rPr>
                        <a:t>215/75 R16</a:t>
                      </a:r>
                      <a:r>
                        <a:rPr lang="ru-RU" sz="900" u="none" strike="noStrike" dirty="0">
                          <a:effectLst/>
                          <a:latin typeface="+mj-lt"/>
                        </a:rPr>
                        <a:t>С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992889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u="none" strike="noStrike">
                          <a:effectLst/>
                          <a:latin typeface="+mj-lt"/>
                        </a:rPr>
                        <a:t>Производитель шин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 dirty="0">
                          <a:effectLst/>
                          <a:latin typeface="+mj-lt"/>
                        </a:rPr>
                        <a:t>Nokian(</a:t>
                      </a:r>
                      <a:r>
                        <a:rPr lang="ru-RU" sz="900" u="none" strike="noStrike" dirty="0">
                          <a:effectLst/>
                          <a:latin typeface="+mj-lt"/>
                        </a:rPr>
                        <a:t>Зима)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6897751"/>
                  </a:ext>
                </a:extLst>
              </a:tr>
            </a:tbl>
          </a:graphicData>
        </a:graphic>
      </p:graphicFrame>
      <p:graphicFrame>
        <p:nvGraphicFramePr>
          <p:cNvPr id="20" name="Таблица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3295947"/>
              </p:ext>
            </p:extLst>
          </p:nvPr>
        </p:nvGraphicFramePr>
        <p:xfrm>
          <a:off x="9718884" y="4391813"/>
          <a:ext cx="2295049" cy="4400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51033">
                  <a:extLst>
                    <a:ext uri="{9D8B030D-6E8A-4147-A177-3AD203B41FA5}">
                      <a16:colId xmlns:a16="http://schemas.microsoft.com/office/drawing/2014/main" val="3795037838"/>
                    </a:ext>
                  </a:extLst>
                </a:gridCol>
                <a:gridCol w="844016">
                  <a:extLst>
                    <a:ext uri="{9D8B030D-6E8A-4147-A177-3AD203B41FA5}">
                      <a16:colId xmlns:a16="http://schemas.microsoft.com/office/drawing/2014/main" val="353112373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u="none" strike="noStrike" dirty="0">
                          <a:effectLst/>
                          <a:latin typeface="+mj-lt"/>
                        </a:rPr>
                        <a:t>Межсервисный интервал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u="none" strike="noStrike" dirty="0">
                          <a:effectLst/>
                          <a:latin typeface="+mj-lt"/>
                        </a:rPr>
                        <a:t>15 000 км.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134095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u="none" strike="noStrike" dirty="0">
                          <a:effectLst/>
                          <a:latin typeface="+mj-lt"/>
                        </a:rPr>
                        <a:t>Кол-во ТО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u="none" strike="noStrike" dirty="0">
                          <a:effectLst/>
                          <a:latin typeface="+mj-lt"/>
                        </a:rPr>
                        <a:t>33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4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u="none" strike="noStrike">
                          <a:effectLst/>
                          <a:latin typeface="+mj-lt"/>
                        </a:rPr>
                        <a:t>Кол-во ТР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u="none" strike="noStrike" dirty="0">
                          <a:effectLst/>
                          <a:latin typeface="+mj-lt"/>
                        </a:rPr>
                        <a:t>4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0877103"/>
                  </a:ext>
                </a:extLst>
              </a:tr>
            </a:tbl>
          </a:graphicData>
        </a:graphic>
      </p:graphicFrame>
      <p:graphicFrame>
        <p:nvGraphicFramePr>
          <p:cNvPr id="21" name="Таблица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7684129"/>
              </p:ext>
            </p:extLst>
          </p:nvPr>
        </p:nvGraphicFramePr>
        <p:xfrm>
          <a:off x="9721755" y="4931318"/>
          <a:ext cx="2289309" cy="16135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50190">
                  <a:extLst>
                    <a:ext uri="{9D8B030D-6E8A-4147-A177-3AD203B41FA5}">
                      <a16:colId xmlns:a16="http://schemas.microsoft.com/office/drawing/2014/main" val="3855547914"/>
                    </a:ext>
                  </a:extLst>
                </a:gridCol>
                <a:gridCol w="839119">
                  <a:extLst>
                    <a:ext uri="{9D8B030D-6E8A-4147-A177-3AD203B41FA5}">
                      <a16:colId xmlns:a16="http://schemas.microsoft.com/office/drawing/2014/main" val="4014519931"/>
                    </a:ext>
                  </a:extLst>
                </a:gridCol>
              </a:tblGrid>
              <a:tr h="47889">
                <a:tc gridSpan="2"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Основные расходы, руб.</a:t>
                      </a:r>
                      <a:endParaRPr lang="ru-RU" sz="900" b="0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2647548"/>
                  </a:ext>
                </a:extLst>
              </a:tr>
              <a:tr h="92669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 dirty="0">
                          <a:effectLst/>
                          <a:latin typeface="+mj-lt"/>
                        </a:rPr>
                        <a:t>Транспортный налог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 dirty="0">
                          <a:effectLst/>
                          <a:latin typeface="+mj-lt"/>
                        </a:rPr>
                        <a:t>28 500,00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07476017"/>
                  </a:ext>
                </a:extLst>
              </a:tr>
              <a:tr h="92669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 dirty="0">
                          <a:effectLst/>
                          <a:latin typeface="+mj-lt"/>
                        </a:rPr>
                        <a:t>Госпошлина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 dirty="0">
                          <a:effectLst/>
                          <a:latin typeface="+mj-lt"/>
                        </a:rPr>
                        <a:t>2 850,00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6950056"/>
                  </a:ext>
                </a:extLst>
              </a:tr>
              <a:tr h="137448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 dirty="0">
                          <a:effectLst/>
                          <a:latin typeface="+mj-lt"/>
                        </a:rPr>
                        <a:t>Стоимость всех ТО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 dirty="0">
                          <a:effectLst/>
                          <a:latin typeface="+mj-lt"/>
                        </a:rPr>
                        <a:t>1 061 091,50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0719352"/>
                  </a:ext>
                </a:extLst>
              </a:tr>
              <a:tr h="92669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 dirty="0">
                          <a:effectLst/>
                          <a:latin typeface="+mj-lt"/>
                        </a:rPr>
                        <a:t>Стоимость всех ТР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 dirty="0">
                          <a:effectLst/>
                          <a:latin typeface="+mj-lt"/>
                        </a:rPr>
                        <a:t>124 466,00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3401597"/>
                  </a:ext>
                </a:extLst>
              </a:tr>
              <a:tr h="137448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 dirty="0">
                          <a:effectLst/>
                          <a:latin typeface="+mj-lt"/>
                        </a:rPr>
                        <a:t>Общая стоимость топлива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 dirty="0">
                          <a:effectLst/>
                          <a:latin typeface="+mj-lt"/>
                        </a:rPr>
                        <a:t>3 280 680,00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7135858"/>
                  </a:ext>
                </a:extLst>
              </a:tr>
              <a:tr h="92669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 dirty="0">
                          <a:effectLst/>
                          <a:latin typeface="+mj-lt"/>
                        </a:rPr>
                        <a:t>Шины и шиномонтаж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 dirty="0">
                          <a:effectLst/>
                          <a:latin typeface="+mj-lt"/>
                        </a:rPr>
                        <a:t>313 991,94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749000"/>
                  </a:ext>
                </a:extLst>
              </a:tr>
              <a:tr h="92669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 dirty="0">
                          <a:effectLst/>
                          <a:latin typeface="+mj-lt"/>
                        </a:rPr>
                        <a:t>ОСАГО за 5 лет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 dirty="0">
                          <a:effectLst/>
                          <a:latin typeface="+mj-lt"/>
                        </a:rPr>
                        <a:t>101 451,05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2865304"/>
                  </a:ext>
                </a:extLst>
              </a:tr>
              <a:tr h="92669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 dirty="0">
                          <a:effectLst/>
                          <a:latin typeface="+mj-lt"/>
                        </a:rPr>
                        <a:t>КАСКО за 5 лет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 dirty="0">
                          <a:effectLst/>
                          <a:latin typeface="+mj-lt"/>
                        </a:rPr>
                        <a:t>404 743,35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21468796"/>
                  </a:ext>
                </a:extLst>
              </a:tr>
              <a:tr h="137448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  <a:latin typeface="+mj-lt"/>
                        </a:rPr>
                        <a:t>Потеря стоимости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 dirty="0">
                          <a:effectLst/>
                          <a:latin typeface="+mj-lt"/>
                        </a:rPr>
                        <a:t>1 302 411,44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0544033"/>
                  </a:ext>
                </a:extLst>
              </a:tr>
              <a:tr h="137448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  <a:latin typeface="+mj-lt"/>
                        </a:rPr>
                        <a:t>Остаточная стоимость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 dirty="0">
                          <a:effectLst/>
                          <a:latin typeface="+mj-lt"/>
                        </a:rPr>
                        <a:t>2 647 588,56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8798850"/>
                  </a:ext>
                </a:extLst>
              </a:tr>
            </a:tbl>
          </a:graphicData>
        </a:graphic>
      </p:graphicFrame>
      <p:graphicFrame>
        <p:nvGraphicFramePr>
          <p:cNvPr id="24" name="Таблица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7440400"/>
              </p:ext>
            </p:extLst>
          </p:nvPr>
        </p:nvGraphicFramePr>
        <p:xfrm>
          <a:off x="2895106" y="861205"/>
          <a:ext cx="3531573" cy="10001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03105">
                  <a:extLst>
                    <a:ext uri="{9D8B030D-6E8A-4147-A177-3AD203B41FA5}">
                      <a16:colId xmlns:a16="http://schemas.microsoft.com/office/drawing/2014/main" val="1868901927"/>
                    </a:ext>
                  </a:extLst>
                </a:gridCol>
                <a:gridCol w="1328468">
                  <a:extLst>
                    <a:ext uri="{9D8B030D-6E8A-4147-A177-3AD203B41FA5}">
                      <a16:colId xmlns:a16="http://schemas.microsoft.com/office/drawing/2014/main" val="1016396100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  <a:latin typeface="+mj-lt"/>
                        </a:rPr>
                        <a:t>Стоимость автомобиля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+mj-lt"/>
                        </a:rPr>
                        <a:t>3 950 000,00 руб.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381515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  <a:latin typeface="+mj-lt"/>
                          <a:hlinkClick r:id="rId5"/>
                        </a:rPr>
                        <a:t>Стоимость владения за</a:t>
                      </a:r>
                      <a:r>
                        <a:rPr lang="ru-RU" sz="1200" u="none" strike="noStrike" baseline="0" dirty="0">
                          <a:effectLst/>
                          <a:latin typeface="+mj-lt"/>
                          <a:hlinkClick r:id="rId5"/>
                        </a:rPr>
                        <a:t> км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+mj-lt"/>
                        </a:rPr>
                        <a:t>13,24 руб.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101601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  <a:latin typeface="+mj-lt"/>
                        </a:rPr>
                        <a:t>Стоимость владения в месяц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+mj-lt"/>
                        </a:rPr>
                        <a:t>110 336,42 руб.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68363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  <a:latin typeface="+mj-lt"/>
                        </a:rPr>
                        <a:t>Стоимость владения в год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+mj-lt"/>
                        </a:rPr>
                        <a:t>1 324 037,05 руб.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27883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  <a:latin typeface="+mj-lt"/>
                        </a:rPr>
                        <a:t>Стоимость владения за 5 лет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+mj-lt"/>
                        </a:rPr>
                        <a:t>6 620 185,27 руб.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0621197"/>
                  </a:ext>
                </a:extLst>
              </a:tr>
            </a:tbl>
          </a:graphicData>
        </a:graphic>
      </p:graphicFrame>
      <p:sp>
        <p:nvSpPr>
          <p:cNvPr id="31" name="TextBox 30"/>
          <p:cNvSpPr txBox="1"/>
          <p:nvPr/>
        </p:nvSpPr>
        <p:spPr>
          <a:xfrm>
            <a:off x="2871772" y="4878275"/>
            <a:ext cx="650175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100" dirty="0">
                <a:solidFill>
                  <a:srgbClr val="002060"/>
                </a:solidFill>
                <a:latin typeface="+mj-lt"/>
              </a:rPr>
              <a:t>Онлайн калькулятор </a:t>
            </a:r>
            <a:r>
              <a:rPr lang="en-US" sz="1100" dirty="0">
                <a:solidFill>
                  <a:srgbClr val="002060"/>
                </a:solidFill>
                <a:latin typeface="+mj-lt"/>
              </a:rPr>
              <a:t>DV –TCO –</a:t>
            </a:r>
            <a:r>
              <a:rPr lang="ru-RU" sz="1100" dirty="0">
                <a:solidFill>
                  <a:srgbClr val="002060"/>
                </a:solidFill>
                <a:latin typeface="+mj-lt"/>
              </a:rPr>
              <a:t>рассчитывает подробные затраты, включая цены на запчасти  по артикулам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ru-RU" sz="1100" dirty="0">
              <a:solidFill>
                <a:srgbClr val="002060"/>
              </a:solidFill>
              <a:latin typeface="+mj-lt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100" dirty="0">
                <a:solidFill>
                  <a:srgbClr val="002060"/>
                </a:solidFill>
                <a:latin typeface="+mj-lt"/>
              </a:rPr>
              <a:t>Онлайн калькулятор </a:t>
            </a:r>
            <a:r>
              <a:rPr lang="en-US" sz="1100" dirty="0">
                <a:solidFill>
                  <a:srgbClr val="002060"/>
                </a:solidFill>
                <a:latin typeface="+mj-lt"/>
              </a:rPr>
              <a:t>DV –TCO –</a:t>
            </a:r>
            <a:r>
              <a:rPr lang="ru-RU" sz="1100" dirty="0">
                <a:solidFill>
                  <a:srgbClr val="002060"/>
                </a:solidFill>
                <a:latin typeface="+mj-lt"/>
              </a:rPr>
              <a:t>рассчитывает стоимость владения грузовыми, легкими коммерческим, легковыми  автомобилями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ru-RU" sz="1100" dirty="0">
              <a:solidFill>
                <a:srgbClr val="002060"/>
              </a:solidFill>
              <a:latin typeface="+mj-lt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100" dirty="0">
                <a:solidFill>
                  <a:srgbClr val="002060"/>
                </a:solidFill>
                <a:latin typeface="+mj-lt"/>
              </a:rPr>
              <a:t>Онлайн калькулятор </a:t>
            </a:r>
            <a:r>
              <a:rPr lang="en-US" sz="1100" dirty="0">
                <a:solidFill>
                  <a:srgbClr val="002060"/>
                </a:solidFill>
                <a:latin typeface="+mj-lt"/>
              </a:rPr>
              <a:t>DV –TCO – </a:t>
            </a:r>
            <a:r>
              <a:rPr lang="ru-RU" sz="1100" dirty="0">
                <a:solidFill>
                  <a:srgbClr val="002060"/>
                </a:solidFill>
                <a:latin typeface="+mj-lt"/>
              </a:rPr>
              <a:t>рассчитывает стоимость поездки по России с учетом всех расходов, включая платные дорого, платные автостоянки, амортизацию автомобиля за одну поездку и др.</a:t>
            </a:r>
            <a:endParaRPr lang="ru-RU" sz="1200" dirty="0">
              <a:solidFill>
                <a:srgbClr val="002060"/>
              </a:solidFill>
              <a:latin typeface="+mj-lt"/>
            </a:endParaRPr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>
            <a:off x="2871772" y="2032144"/>
            <a:ext cx="6548421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hlinkClick r:id="rId6"/>
            <a:extLst>
              <a:ext uri="{FF2B5EF4-FFF2-40B4-BE49-F238E27FC236}">
                <a16:creationId xmlns:a16="http://schemas.microsoft.com/office/drawing/2014/main" id="{16AB257E-A5AF-4549-BB43-128081411FA4}"/>
              </a:ext>
            </a:extLst>
          </p:cNvPr>
          <p:cNvSpPr txBox="1"/>
          <p:nvPr/>
        </p:nvSpPr>
        <p:spPr>
          <a:xfrm>
            <a:off x="4754684" y="6544853"/>
            <a:ext cx="468884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9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Источник: </a:t>
            </a:r>
            <a:r>
              <a:rPr kumimoji="0" lang="ru-RU" sz="90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kumimoji="0" lang="ru-RU" sz="90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АПИ / </a:t>
            </a:r>
            <a:r>
              <a:rPr kumimoji="0" lang="ru-RU" sz="90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kumimoji="0" lang="ru-RU" sz="90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ациональное Агентство Промышленной Информации</a:t>
            </a:r>
            <a:endParaRPr kumimoji="0" lang="ko-KR" altLang="en-US" sz="900" i="1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pic>
        <p:nvPicPr>
          <p:cNvPr id="23" name="Рисунок 22" descr="http://dl3.joxi.net/drive/2022/11/15/0047/1886/3106654/54/e9d0e93895.jpg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936" y="5657810"/>
            <a:ext cx="1080000" cy="108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30A2D07D-93C7-4815-B0D2-150458C7567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620802" y="2274856"/>
            <a:ext cx="2752725" cy="2286000"/>
          </a:xfrm>
          <a:prstGeom prst="rect">
            <a:avLst/>
          </a:prstGeom>
        </p:spPr>
      </p:pic>
      <p:pic>
        <p:nvPicPr>
          <p:cNvPr id="25" name="Picture 2">
            <a:extLst>
              <a:ext uri="{FF2B5EF4-FFF2-40B4-BE49-F238E27FC236}">
                <a16:creationId xmlns:a16="http://schemas.microsoft.com/office/drawing/2014/main" id="{422F4F96-D306-4140-A7D7-4B1E5AE10B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CA"/>
              </a:clrFrom>
              <a:clrTo>
                <a:srgbClr val="FFFFCA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7" y="59364"/>
            <a:ext cx="1638300" cy="942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336902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394</TotalTime>
  <Words>255</Words>
  <Application>Microsoft Office PowerPoint</Application>
  <PresentationFormat>Широкоэкранный</PresentationFormat>
  <Paragraphs>72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СТОИМОСТЬ ВЛАДЕНИЯ   JAC SUNRAY 2.8 MT 15+1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Козлов Александр Л</dc:creator>
  <cp:lastModifiedBy>Болушева Ольга Александровна</cp:lastModifiedBy>
  <cp:revision>37</cp:revision>
  <dcterms:created xsi:type="dcterms:W3CDTF">2024-03-19T12:58:18Z</dcterms:created>
  <dcterms:modified xsi:type="dcterms:W3CDTF">2024-03-29T11:33:57Z</dcterms:modified>
</cp:coreProperties>
</file>