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479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217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39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145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04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440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081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813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56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30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78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AD617-9233-4CB4-B226-F31ABFC588A2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F7396-C3B4-4822-9E5B-653FF7BFF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22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ree-powerpoint-templates-design.com/" TargetMode="External"/><Relationship Id="rId5" Type="http://schemas.openxmlformats.org/officeDocument/2006/relationships/hyperlink" Target="https://dv-tco.ru/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http://dl4.joxi.net/drive/2024/03/20/0047/1886/3106654/54/0fb910f9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" y="1"/>
            <a:ext cx="16355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9683" y="307217"/>
            <a:ext cx="6912527" cy="447271"/>
          </a:xfrm>
        </p:spPr>
        <p:txBody>
          <a:bodyPr anchor="ctr">
            <a:no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СТОИМОСТЬ ВЛАДЕНИЯ   </a:t>
            </a:r>
            <a:r>
              <a:rPr lang="en-US" sz="2400" dirty="0">
                <a:solidFill>
                  <a:schemeClr val="tx2"/>
                </a:solidFill>
              </a:rPr>
              <a:t>JAC SUNRAY 2.8 MT 15+1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1026" name="Picture 2" descr="https://dv-tco.ru/uploads/images2/3/JAC/16_129_14_01_03_02_38%20_923_09_07_JAC_SUNRAY_%D0%90%D0%B2%D1%82%D0%BE%D0%B1%D1%83%D1%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204" y="376353"/>
            <a:ext cx="2224577" cy="166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9632950" y="376353"/>
            <a:ext cx="2757" cy="6128183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895106" y="737488"/>
            <a:ext cx="654842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http://dl3.joxi.net/drive/2024/03/20/0047/1886/3106654/54/31f0164cf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618" y="2220774"/>
            <a:ext cx="3040363" cy="239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2871772" y="4780884"/>
            <a:ext cx="654842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782798"/>
              </p:ext>
            </p:extLst>
          </p:nvPr>
        </p:nvGraphicFramePr>
        <p:xfrm>
          <a:off x="9721850" y="2139323"/>
          <a:ext cx="2291860" cy="10267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4751">
                  <a:extLst>
                    <a:ext uri="{9D8B030D-6E8A-4147-A177-3AD203B41FA5}">
                      <a16:colId xmlns:a16="http://schemas.microsoft.com/office/drawing/2014/main" val="2115351103"/>
                    </a:ext>
                  </a:extLst>
                </a:gridCol>
                <a:gridCol w="857109">
                  <a:extLst>
                    <a:ext uri="{9D8B030D-6E8A-4147-A177-3AD203B41FA5}">
                      <a16:colId xmlns:a16="http://schemas.microsoft.com/office/drawing/2014/main" val="1894944244"/>
                    </a:ext>
                  </a:extLst>
                </a:gridCol>
              </a:tblGrid>
              <a:tr h="1084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Тип ТС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  <a:latin typeface="+mj-lt"/>
                        </a:rPr>
                        <a:t>LCV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140866"/>
                  </a:ext>
                </a:extLst>
              </a:tr>
              <a:tr h="1084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Тип двигателя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Дизель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7771866"/>
                  </a:ext>
                </a:extLst>
              </a:tr>
              <a:tr h="1084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Объём двигателя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2746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845480"/>
                  </a:ext>
                </a:extLst>
              </a:tr>
              <a:tr h="1084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Мощность двигателя</a:t>
                      </a:r>
                      <a:r>
                        <a:rPr lang="en-US" sz="9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+mj-lt"/>
                        </a:rPr>
                        <a:t>л.с</a:t>
                      </a:r>
                      <a:r>
                        <a:rPr lang="ru-RU" sz="900" u="none" strike="noStrike" dirty="0">
                          <a:effectLst/>
                          <a:latin typeface="+mj-lt"/>
                        </a:rPr>
                        <a:t>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7656427"/>
                  </a:ext>
                </a:extLst>
              </a:tr>
              <a:tr h="1084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Тип кузова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Микроавтобус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573570"/>
                  </a:ext>
                </a:extLst>
              </a:tr>
              <a:tr h="1084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Страна происхождения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Китай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42382"/>
                  </a:ext>
                </a:extLst>
              </a:tr>
              <a:tr h="10844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Расход топлива на 100 км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10 л.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568365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123710"/>
              </p:ext>
            </p:extLst>
          </p:nvPr>
        </p:nvGraphicFramePr>
        <p:xfrm>
          <a:off x="9729801" y="3265568"/>
          <a:ext cx="2289214" cy="10267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8484">
                  <a:extLst>
                    <a:ext uri="{9D8B030D-6E8A-4147-A177-3AD203B41FA5}">
                      <a16:colId xmlns:a16="http://schemas.microsoft.com/office/drawing/2014/main" val="1107492691"/>
                    </a:ext>
                  </a:extLst>
                </a:gridCol>
                <a:gridCol w="850730">
                  <a:extLst>
                    <a:ext uri="{9D8B030D-6E8A-4147-A177-3AD203B41FA5}">
                      <a16:colId xmlns:a16="http://schemas.microsoft.com/office/drawing/2014/main" val="4979092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Регион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Москва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9227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Срок владения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60 мес. / 5 лет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593217"/>
                  </a:ext>
                </a:extLst>
              </a:tr>
              <a:tr h="4855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Среднегодовой пробег, км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100 000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2172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Общий пробег, км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500 000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828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Тип владельца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Юридич. лицо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852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Размер шин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900" u="none" strike="noStrike" dirty="0">
                          <a:effectLst/>
                          <a:latin typeface="+mj-lt"/>
                        </a:rPr>
                        <a:t>215/75 R16</a:t>
                      </a:r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С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928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Производитель шин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900" u="none" strike="noStrike" dirty="0">
                          <a:effectLst/>
                          <a:latin typeface="+mj-lt"/>
                        </a:rPr>
                        <a:t>Nokian(</a:t>
                      </a:r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Зима)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897751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295947"/>
              </p:ext>
            </p:extLst>
          </p:nvPr>
        </p:nvGraphicFramePr>
        <p:xfrm>
          <a:off x="9718884" y="4391813"/>
          <a:ext cx="2295049" cy="4400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1033">
                  <a:extLst>
                    <a:ext uri="{9D8B030D-6E8A-4147-A177-3AD203B41FA5}">
                      <a16:colId xmlns:a16="http://schemas.microsoft.com/office/drawing/2014/main" val="3795037838"/>
                    </a:ext>
                  </a:extLst>
                </a:gridCol>
                <a:gridCol w="844016">
                  <a:extLst>
                    <a:ext uri="{9D8B030D-6E8A-4147-A177-3AD203B41FA5}">
                      <a16:colId xmlns:a16="http://schemas.microsoft.com/office/drawing/2014/main" val="35311237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Межсервисный интервал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15 000 км.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3409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Кол-во ТО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33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Кол-во ТР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877103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684129"/>
              </p:ext>
            </p:extLst>
          </p:nvPr>
        </p:nvGraphicFramePr>
        <p:xfrm>
          <a:off x="9721755" y="4931318"/>
          <a:ext cx="2289309" cy="1613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0190">
                  <a:extLst>
                    <a:ext uri="{9D8B030D-6E8A-4147-A177-3AD203B41FA5}">
                      <a16:colId xmlns:a16="http://schemas.microsoft.com/office/drawing/2014/main" val="3855547914"/>
                    </a:ext>
                  </a:extLst>
                </a:gridCol>
                <a:gridCol w="839119">
                  <a:extLst>
                    <a:ext uri="{9D8B030D-6E8A-4147-A177-3AD203B41FA5}">
                      <a16:colId xmlns:a16="http://schemas.microsoft.com/office/drawing/2014/main" val="4014519931"/>
                    </a:ext>
                  </a:extLst>
                </a:gridCol>
              </a:tblGrid>
              <a:tr h="47889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Основные расходы, руб.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647548"/>
                  </a:ext>
                </a:extLst>
              </a:tr>
              <a:tr h="926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Транспортный налог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28 500,00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7476017"/>
                  </a:ext>
                </a:extLst>
              </a:tr>
              <a:tr h="926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Госпошлина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2 850,00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6950056"/>
                  </a:ext>
                </a:extLst>
              </a:tr>
              <a:tr h="13744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Стоимость всех ТО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1 061 091,50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719352"/>
                  </a:ext>
                </a:extLst>
              </a:tr>
              <a:tr h="926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Стоимость всех ТР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124 466,00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401597"/>
                  </a:ext>
                </a:extLst>
              </a:tr>
              <a:tr h="13744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Общая стоимость топлива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3 280 680,00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135858"/>
                  </a:ext>
                </a:extLst>
              </a:tr>
              <a:tr h="926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Шины и шиномонтаж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313 991,94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49000"/>
                  </a:ext>
                </a:extLst>
              </a:tr>
              <a:tr h="926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ОСАГО за 5 лет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101 451,05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2865304"/>
                  </a:ext>
                </a:extLst>
              </a:tr>
              <a:tr h="926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КАСКО за 5 лет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404 743,35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1468796"/>
                  </a:ext>
                </a:extLst>
              </a:tr>
              <a:tr h="13744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Потеря стоимости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1 302 411,44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544033"/>
                  </a:ext>
                </a:extLst>
              </a:tr>
              <a:tr h="13744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Остаточная стоимость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2 647 588,56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8798850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440400"/>
              </p:ext>
            </p:extLst>
          </p:nvPr>
        </p:nvGraphicFramePr>
        <p:xfrm>
          <a:off x="2895106" y="861205"/>
          <a:ext cx="3531573" cy="1000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3105">
                  <a:extLst>
                    <a:ext uri="{9D8B030D-6E8A-4147-A177-3AD203B41FA5}">
                      <a16:colId xmlns:a16="http://schemas.microsoft.com/office/drawing/2014/main" val="1868901927"/>
                    </a:ext>
                  </a:extLst>
                </a:gridCol>
                <a:gridCol w="1328468">
                  <a:extLst>
                    <a:ext uri="{9D8B030D-6E8A-4147-A177-3AD203B41FA5}">
                      <a16:colId xmlns:a16="http://schemas.microsoft.com/office/drawing/2014/main" val="1016396100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Стоимость автомобиля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3 950 000,00 руб.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8151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+mj-lt"/>
                          <a:hlinkClick r:id="rId5"/>
                        </a:rPr>
                        <a:t>Стоимость владения за</a:t>
                      </a:r>
                      <a:r>
                        <a:rPr lang="ru-RU" sz="1200" u="none" strike="noStrike" baseline="0" dirty="0">
                          <a:effectLst/>
                          <a:latin typeface="+mj-lt"/>
                          <a:hlinkClick r:id="rId5"/>
                        </a:rPr>
                        <a:t> км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13,24 руб.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0160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Стоимость владения в месяц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110 336,42 руб.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836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Стоимость владения в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1 324 037,05 руб.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788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  <a:latin typeface="+mj-lt"/>
                        </a:rPr>
                        <a:t>Стоимость владения за 5 лет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6 620 185,27 руб.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725" marR="9525" marT="9525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0621197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2871772" y="4878275"/>
            <a:ext cx="65017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</a:rPr>
              <a:t>Онлайн калькулятор </a:t>
            </a:r>
            <a:r>
              <a:rPr lang="en-US" sz="1100" dirty="0">
                <a:solidFill>
                  <a:srgbClr val="002060"/>
                </a:solidFill>
                <a:latin typeface="+mj-lt"/>
              </a:rPr>
              <a:t>DV –TCO –</a:t>
            </a:r>
            <a:r>
              <a:rPr lang="ru-RU" sz="1100" dirty="0">
                <a:solidFill>
                  <a:srgbClr val="002060"/>
                </a:solidFill>
                <a:latin typeface="+mj-lt"/>
              </a:rPr>
              <a:t>рассчитывает подробные затраты, включая цены на запчасти  по артикулам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002060"/>
              </a:solidFill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</a:rPr>
              <a:t>Онлайн калькулятор </a:t>
            </a:r>
            <a:r>
              <a:rPr lang="en-US" sz="1100" dirty="0">
                <a:solidFill>
                  <a:srgbClr val="002060"/>
                </a:solidFill>
                <a:latin typeface="+mj-lt"/>
              </a:rPr>
              <a:t>DV –TCO –</a:t>
            </a:r>
            <a:r>
              <a:rPr lang="ru-RU" sz="1100" dirty="0">
                <a:solidFill>
                  <a:srgbClr val="002060"/>
                </a:solidFill>
                <a:latin typeface="+mj-lt"/>
              </a:rPr>
              <a:t>рассчитывает стоимость владения грузовыми, легкими коммерческим, легковыми  автомобилями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002060"/>
              </a:solidFill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2060"/>
                </a:solidFill>
                <a:latin typeface="+mj-lt"/>
              </a:rPr>
              <a:t>Онлайн калькулятор </a:t>
            </a:r>
            <a:r>
              <a:rPr lang="en-US" sz="1100" dirty="0">
                <a:solidFill>
                  <a:srgbClr val="002060"/>
                </a:solidFill>
                <a:latin typeface="+mj-lt"/>
              </a:rPr>
              <a:t>DV –TCO – </a:t>
            </a:r>
            <a:r>
              <a:rPr lang="ru-RU" sz="1100" dirty="0">
                <a:solidFill>
                  <a:srgbClr val="002060"/>
                </a:solidFill>
                <a:latin typeface="+mj-lt"/>
              </a:rPr>
              <a:t>рассчитывает стоимость поездки по России с учетом всех расходов, включая платные дорого, платные автостоянки, амортизацию автомобиля за одну поездку и др.</a:t>
            </a:r>
            <a:endParaRPr lang="ru-RU" sz="12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871772" y="2032144"/>
            <a:ext cx="654842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hlinkClick r:id="rId6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4754684" y="6544853"/>
            <a:ext cx="46888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23" name="Рисунок 22" descr="http://dl3.joxi.net/drive/2022/11/15/0047/1886/3106654/54/e9d0e9389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36" y="5657810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A2D07D-93C7-4815-B0D2-150458C756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0802" y="2274856"/>
            <a:ext cx="2752725" cy="2286000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422F4F96-D306-4140-A7D7-4B1E5AE10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CA"/>
              </a:clrFrom>
              <a:clrTo>
                <a:srgbClr val="FFFFC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7" y="59364"/>
            <a:ext cx="1638300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3690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255</Words>
  <Application>Microsoft Office PowerPoint</Application>
  <PresentationFormat>Широкоэкранный</PresentationFormat>
  <Paragraphs>72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СТОИМОСТЬ ВЛАДЕНИЯ   JAC SUNRAY 2.8 MT 15+1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37</cp:revision>
  <dcterms:created xsi:type="dcterms:W3CDTF">2024-03-19T12:58:18Z</dcterms:created>
  <dcterms:modified xsi:type="dcterms:W3CDTF">2024-03-29T11:33:57Z</dcterms:modified>
</cp:coreProperties>
</file>