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5D3E"/>
    <a:srgbClr val="376D58"/>
    <a:srgbClr val="6C9485"/>
    <a:srgbClr val="FCFDFC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v-tc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532116" y="123140"/>
            <a:ext cx="7486908" cy="4216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C00000"/>
                </a:solidFill>
              </a:rPr>
              <a:t>Стоимость владения фургоном </a:t>
            </a:r>
            <a:r>
              <a:rPr lang="en-US" sz="1400" dirty="0">
                <a:solidFill>
                  <a:srgbClr val="C00000"/>
                </a:solidFill>
              </a:rPr>
              <a:t>GAZ SOBOL </a:t>
            </a:r>
            <a:r>
              <a:rPr lang="ru-RU" sz="1400" dirty="0">
                <a:solidFill>
                  <a:srgbClr val="C00000"/>
                </a:solidFill>
              </a:rPr>
              <a:t>выросла на 1</a:t>
            </a:r>
            <a:r>
              <a:rPr lang="en-US" sz="1400" dirty="0">
                <a:solidFill>
                  <a:srgbClr val="C00000"/>
                </a:solidFill>
              </a:rPr>
              <a:t>9,</a:t>
            </a:r>
            <a:r>
              <a:rPr lang="ru-RU" sz="1400" dirty="0">
                <a:solidFill>
                  <a:srgbClr val="C00000"/>
                </a:solidFill>
              </a:rPr>
              <a:t>5</a:t>
            </a:r>
            <a:r>
              <a:rPr lang="en-US" sz="1400" dirty="0">
                <a:solidFill>
                  <a:srgbClr val="C00000"/>
                </a:solidFill>
              </a:rPr>
              <a:t>%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24282" y="770555"/>
            <a:ext cx="75788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00" dirty="0">
                <a:cs typeface="Calibri Light" panose="020F0302020204030204" pitchFamily="34" charset="0"/>
              </a:rPr>
              <a:t>Агентство Russian Automotive Market Research проанализировало изменение стоимости владения новыми </a:t>
            </a:r>
            <a:r>
              <a:rPr lang="en-US" sz="1000" dirty="0">
                <a:cs typeface="Calibri Light" panose="020F0302020204030204" pitchFamily="34" charset="0"/>
              </a:rPr>
              <a:t>LCV</a:t>
            </a:r>
            <a:r>
              <a:rPr lang="ru-RU" sz="1000" dirty="0">
                <a:cs typeface="Calibri Light" panose="020F0302020204030204" pitchFamily="34" charset="0"/>
              </a:rPr>
              <a:t> </a:t>
            </a:r>
            <a:r>
              <a:rPr lang="en-US" sz="1000" dirty="0">
                <a:cs typeface="Calibri Light" panose="020F0302020204030204" pitchFamily="34" charset="0"/>
              </a:rPr>
              <a:t> </a:t>
            </a:r>
            <a:r>
              <a:rPr lang="ru-RU" sz="1000" dirty="0">
                <a:cs typeface="Calibri Light" panose="020F0302020204030204" pitchFamily="34" charset="0"/>
              </a:rPr>
              <a:t>с декабря 2021 года  по апрель 2022 года.</a:t>
            </a:r>
          </a:p>
          <a:p>
            <a:pPr algn="just" fontAlgn="t">
              <a:spcAft>
                <a:spcPts val="600"/>
              </a:spcAft>
            </a:pPr>
            <a:r>
              <a:rPr lang="ru-RU" sz="1000" dirty="0">
                <a:cs typeface="Calibri Light" panose="020F0302020204030204" pitchFamily="34" charset="0"/>
              </a:rPr>
              <a:t>Анализ представлен на примере </a:t>
            </a:r>
            <a:r>
              <a:rPr lang="pt-BR" sz="1000" dirty="0">
                <a:cs typeface="Calibri Light" panose="020F0302020204030204" pitchFamily="34" charset="0"/>
              </a:rPr>
              <a:t>GAZ SOBOL 2752-6750</a:t>
            </a:r>
            <a:r>
              <a:rPr lang="ru-RU" sz="1000" dirty="0">
                <a:cs typeface="Calibri Light" panose="020F0302020204030204" pitchFamily="34" charset="0"/>
              </a:rPr>
              <a:t>: цельнометаллический фургон, бензиновый двигатель, 106 </a:t>
            </a:r>
            <a:r>
              <a:rPr lang="ru-RU" sz="1000" dirty="0" err="1">
                <a:cs typeface="Calibri Light" panose="020F0302020204030204" pitchFamily="34" charset="0"/>
              </a:rPr>
              <a:t>лс</a:t>
            </a:r>
            <a:r>
              <a:rPr lang="ru-RU" sz="1000" dirty="0">
                <a:cs typeface="Calibri Light" panose="020F0302020204030204" pitchFamily="34" charset="0"/>
              </a:rPr>
              <a:t>. Стоимость владения рассчитывалась при условии покупки автомобиля за собственные средства, владения автомобилем в г. Москва  в течении 5-ти лет, среднегодовом пробеге 50 000 км.  </a:t>
            </a:r>
          </a:p>
          <a:p>
            <a:pPr algn="just" fontAlgn="t">
              <a:spcAft>
                <a:spcPts val="600"/>
              </a:spcAft>
            </a:pPr>
            <a:r>
              <a:rPr lang="ru-RU" sz="1000" dirty="0">
                <a:cs typeface="Calibri Light" panose="020F0302020204030204" pitchFamily="34" charset="0"/>
              </a:rPr>
              <a:t>За четыре месяца стоимость владения автомобилем </a:t>
            </a:r>
            <a:r>
              <a:rPr lang="pt-BR" sz="1000" dirty="0">
                <a:cs typeface="Calibri Light" panose="020F0302020204030204" pitchFamily="34" charset="0"/>
              </a:rPr>
              <a:t>GAZ SOBOL 2752-6750</a:t>
            </a:r>
            <a:r>
              <a:rPr lang="ru-RU" sz="1000" dirty="0">
                <a:cs typeface="Calibri Light" panose="020F0302020204030204" pitchFamily="34" charset="0"/>
              </a:rPr>
              <a:t> выросла на 19,5%, затраты на шины и шиномонтаж увеличились на </a:t>
            </a:r>
            <a:r>
              <a:rPr lang="ru-RU" sz="1000">
                <a:cs typeface="Calibri Light" panose="020F0302020204030204" pitchFamily="34" charset="0"/>
              </a:rPr>
              <a:t>35,6 </a:t>
            </a:r>
            <a:r>
              <a:rPr lang="ru-RU" sz="1000" smtClean="0">
                <a:cs typeface="Calibri Light" panose="020F0302020204030204" pitchFamily="34" charset="0"/>
              </a:rPr>
              <a:t>%.</a:t>
            </a:r>
            <a:r>
              <a:rPr lang="en-US" sz="1000" smtClean="0">
                <a:solidFill>
                  <a:srgbClr val="C00000"/>
                </a:solidFill>
                <a:cs typeface="Calibri Light" panose="020F0302020204030204" pitchFamily="34" charset="0"/>
              </a:rPr>
              <a:t>                                             </a:t>
            </a:r>
            <a:r>
              <a:rPr lang="ru-RU" sz="1000" smtClean="0">
                <a:solidFill>
                  <a:srgbClr val="C00000"/>
                </a:solidFill>
                <a:cs typeface="Calibri Light" panose="020F0302020204030204" pitchFamily="34" charset="0"/>
              </a:rPr>
              <a:t>      </a:t>
            </a:r>
            <a:endParaRPr lang="ru-RU" sz="10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0484" y="5259983"/>
            <a:ext cx="73736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/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подготовлена специализированным онлайн – калькулятором </a:t>
            </a:r>
            <a:r>
              <a:rPr lang="en-US" sz="1000" b="1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DV-TC</a:t>
            </a:r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О</a:t>
            </a:r>
            <a:r>
              <a:rPr lang="ru-RU" sz="1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по всем типам автомобилей: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Легковые автомобили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LCV</a:t>
            </a:r>
          </a:p>
          <a:p>
            <a:pPr marL="358775" indent="-179388" algn="just" fontAlgn="t">
              <a:buFont typeface="Arial" panose="020B0604020202020204" pitchFamily="34" charset="0"/>
              <a:buChar char="•"/>
            </a:pPr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Грузовые автомобили</a:t>
            </a:r>
          </a:p>
          <a:p>
            <a:pPr algn="just" fontAlgn="t"/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Учитываются все затраты на региональном уровне, включая стоимость запасных частей к автомобилям, количество и стоимость </a:t>
            </a:r>
          </a:p>
          <a:p>
            <a:pPr algn="just" fontAlgn="t"/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нормо-часов, частоту технического осмотра и текущего ремонта, стоимость топлива, стоимость шин и др.</a:t>
            </a:r>
          </a:p>
          <a:p>
            <a:pPr algn="just" fontAlgn="t"/>
            <a:r>
              <a:rPr lang="ru-RU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Стоимость владения  рассчитывается  с учетом региональной специфики для всех 85 регионов.</a:t>
            </a:r>
          </a:p>
          <a:p>
            <a:pPr algn="just" fontAlgn="t"/>
            <a:r>
              <a:rPr lang="ru-RU" sz="1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Обновление – ежемесячное.</a:t>
            </a:r>
            <a:endParaRPr lang="en-US" sz="1000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00485" y="5129821"/>
            <a:ext cx="749341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121549"/>
              </p:ext>
            </p:extLst>
          </p:nvPr>
        </p:nvGraphicFramePr>
        <p:xfrm>
          <a:off x="1200484" y="2479231"/>
          <a:ext cx="7493420" cy="2365953"/>
        </p:xfrm>
        <a:graphic>
          <a:graphicData uri="http://schemas.openxmlformats.org/drawingml/2006/table">
            <a:tbl>
              <a:tblPr/>
              <a:tblGrid>
                <a:gridCol w="3145536">
                  <a:extLst>
                    <a:ext uri="{9D8B030D-6E8A-4147-A177-3AD203B41FA5}">
                      <a16:colId xmlns:a16="http://schemas.microsoft.com/office/drawing/2014/main" val="599474241"/>
                    </a:ext>
                  </a:extLst>
                </a:gridCol>
                <a:gridCol w="2173942">
                  <a:extLst>
                    <a:ext uri="{9D8B030D-6E8A-4147-A177-3AD203B41FA5}">
                      <a16:colId xmlns:a16="http://schemas.microsoft.com/office/drawing/2014/main" val="1328079794"/>
                    </a:ext>
                  </a:extLst>
                </a:gridCol>
                <a:gridCol w="2173942">
                  <a:extLst>
                    <a:ext uri="{9D8B030D-6E8A-4147-A177-3AD203B41FA5}">
                      <a16:colId xmlns:a16="http://schemas.microsoft.com/office/drawing/2014/main" val="3412791701"/>
                    </a:ext>
                  </a:extLst>
                </a:gridCol>
              </a:tblGrid>
              <a:tr h="1811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 Декабрь 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  Апрель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496371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нового автомобиля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1 087 000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1 717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13695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владения за километр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10,55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 62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354631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владения в год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527 533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630 805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661353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владения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2 637 667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3 154 025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158407"/>
                  </a:ext>
                </a:extLst>
              </a:tr>
              <a:tr h="18112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39385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всех ТО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101 055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103 929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925158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всех ТР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27 600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29 070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579798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стоимость топлива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1 583 700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1 631 100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94609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Шины и шиномонтаж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113 591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154 009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409652"/>
                  </a:ext>
                </a:extLst>
              </a:tr>
              <a:tr h="18112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38405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Потеря стоимости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485 208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629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378315"/>
                  </a:ext>
                </a:extLst>
              </a:tr>
              <a:tr h="18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Остаточная стоимость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601 791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950 830 руб.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415568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795248" y="4898989"/>
            <a:ext cx="28986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Источник: </a:t>
            </a:r>
            <a:r>
              <a:rPr lang="en-US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Russian Automotive Market Research (</a:t>
            </a:r>
            <a:r>
              <a:rPr lang="ru-RU" sz="9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НАПИ)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9376" y="2162908"/>
            <a:ext cx="74382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>
                <a:cs typeface="Calibri Light" panose="020F0302020204030204" pitchFamily="34" charset="0"/>
              </a:rPr>
              <a:t>Стоимость владения (</a:t>
            </a:r>
            <a:r>
              <a:rPr lang="en-US" sz="1050" b="1">
                <a:cs typeface="Calibri Light" panose="020F0302020204030204" pitchFamily="34" charset="0"/>
              </a:rPr>
              <a:t>TCO) </a:t>
            </a:r>
            <a:r>
              <a:rPr lang="pt-BR" sz="1050">
                <a:cs typeface="Calibri Light" panose="020F0302020204030204" pitchFamily="34" charset="0"/>
              </a:rPr>
              <a:t>GAZ </a:t>
            </a:r>
            <a:r>
              <a:rPr lang="pt-BR" sz="1050">
                <a:cs typeface="Calibri Light" panose="020F0302020204030204" pitchFamily="34" charset="0"/>
              </a:rPr>
              <a:t>SOBOL </a:t>
            </a:r>
            <a:r>
              <a:rPr lang="pt-BR" sz="1050" smtClean="0">
                <a:cs typeface="Calibri Light" panose="020F0302020204030204" pitchFamily="34" charset="0"/>
              </a:rPr>
              <a:t>2752-6750</a:t>
            </a:r>
            <a:endParaRPr lang="en-US" sz="1050" b="1" dirty="0" smtClean="0"/>
          </a:p>
        </p:txBody>
      </p: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3359</TotalTime>
  <Words>306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397</cp:revision>
  <cp:lastPrinted>2021-12-17T09:54:00Z</cp:lastPrinted>
  <dcterms:created xsi:type="dcterms:W3CDTF">2017-01-10T10:06:35Z</dcterms:created>
  <dcterms:modified xsi:type="dcterms:W3CDTF">2022-05-11T09:05:58Z</dcterms:modified>
</cp:coreProperties>
</file>