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501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77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8BC71-EF14-4986-BEDA-7F53A14881A2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92D3F-E947-4CD0-B777-B4CF44C85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169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064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EDB42-C335-4A5C-95FE-69EDCCEB6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3C711C-2796-4C0E-8E32-7C5036E0B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B8DA6C-1442-4665-A236-A16AEDFC7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CE22ED-00D8-4390-9ED5-731D37567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B330D6-ABA6-4F7A-924E-09699B4DF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75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6087D-A56D-44DC-B009-343F81E45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87DAA1-95FF-40A0-99E0-381E113CC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6E7632-D9E0-4FC0-AF00-F1C954DA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147277-ECB1-464A-86C0-5AABF225E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41676E-564F-4C6B-B907-BAFC83D6D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75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840E371-9654-463E-8D3A-6E33082B5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4D83AA-03F6-4D91-9766-7C4DF5D95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77CFB7-FC2F-4E01-915A-8E4F83BD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B84415-A4D9-4CF2-A283-58E97EDC9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18C607-2531-4AB6-B2F1-5624EA2E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818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6EC18C-5587-4924-BAC4-F52D06F1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D6B8BA-5014-4CAD-A717-7D414ADCD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524325-BE88-4C0A-A1C3-BF9F8FAB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00761C-10F8-4021-A852-A109E7A26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307FF-17B9-4A3C-90FB-BC36C9C5F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15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A07F0-A280-49C5-BC97-E5125E421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F076C-E003-4C46-9F3C-6546EAFE1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542F85-3593-45D3-AB30-D0AA005A7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52AA3E-0D3E-4420-A961-4F9D4456A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A5F0DD-9C1F-4610-A0E7-D651C9E3B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923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C7EA89-7D1B-4DAD-BCB5-4D9AD51DE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EAC071-7591-49ED-BCF1-ABEC3B00E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C83935-31A6-4E1E-8C71-0762775EA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565BAF-D90F-4C2C-BC42-581C130A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1B3478-7624-4E1E-9206-6FCC7F5AA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FC67D3-685C-458B-BFFC-0396853CE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9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DB55E-E660-4AB5-8A74-D1EC0023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8B7FA6-7042-413C-AEDE-C09979DC8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35BE1D-B494-4A34-B0F9-C54482C3B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75DCFD-3FCF-4961-B40A-92BFF3FF1C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9DEA51-6A4C-46EC-9DA2-E01F32499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A27F6F9-FFA9-4120-A5B4-F5B07C596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EFE267-C3EF-467C-9930-495E6DC03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EFDF37D-B2B7-4AEB-B63B-A48C316DD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76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B88AE-34D7-43A7-8A20-B8A1A91C3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F89097B-F1FE-423A-804A-96E64D684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FC2FFC-0207-4402-B521-07103DBC0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0DBCBA3-D3BB-4901-8B0D-359D12C61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43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BFF0AA5-F633-4E87-A9A1-2C627148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9EFDFF-3100-4625-AF04-F6FF6A16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636F0D-31D8-470A-96D4-62183548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8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19784-610F-43C3-9ED4-49F5896AA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E4B52A-B1CC-456E-A293-F336C0412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04CCFF-FA40-419A-9013-853B2D2FA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C3441E-6D8F-46F2-A9D1-E31C937B3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42ED52-3D74-4707-93BF-693C63BE6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83CDF0-D95D-4A39-93DE-6ABDF938E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4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0BF93-19DF-4FF8-A372-12BA7E8DB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C571751-65D4-4A72-8E0E-DEBDB1360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9BC9BD-83AC-4C9E-8E7A-1F242F973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316E5D-5DDB-48AA-81CA-81417C2A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9A5C8D-3CD2-4E05-A2C9-249E4FE3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4F133B-DBEC-4929-978F-27F562B7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3878E-26FC-444B-91D6-2A559639B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69E950-DDFA-41BC-B497-BB563D00A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888A0E-AE92-42F7-BA16-738FD78E80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9E80B-5AC8-44B7-B03E-0AC891655558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4B619-C34F-44A6-A3D6-90BF88581B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3FC0A2-63A9-4F3B-AE75-E6ACA2AF19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0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v-tco.ru/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hyperlink" Target="http://www.free-powerpoint-templates-design.com/" TargetMode="External"/><Relationship Id="rId9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47EB5-01D3-4470-932B-A7807C976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700" y="612952"/>
            <a:ext cx="3844345" cy="2553285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11635745" y="243513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2E1CF2F-19B6-4B01-91BB-CDBA096AD5BE}" type="slidenum">
              <a:rPr lang="en-US" sz="10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en-US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hlinkClick r:id="rId4"/>
            <a:extLst>
              <a:ext uri="{FF2B5EF4-FFF2-40B4-BE49-F238E27FC236}">
                <a16:creationId xmlns:a16="http://schemas.microsoft.com/office/drawing/2014/main" id="{16AB257E-A5AF-4549-BB43-128081411FA4}"/>
              </a:ext>
            </a:extLst>
          </p:cNvPr>
          <p:cNvSpPr txBox="1"/>
          <p:nvPr/>
        </p:nvSpPr>
        <p:spPr>
          <a:xfrm>
            <a:off x="5815494" y="6322790"/>
            <a:ext cx="5895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Источник: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АПИ /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ациональное Агентство Промышленной Информации</a:t>
            </a:r>
            <a:endParaRPr kumimoji="0" lang="ko-KR" altLang="en-US" sz="9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TextBox 10">
            <a:hlinkClick r:id="rId4"/>
            <a:extLst>
              <a:ext uri="{FF2B5EF4-FFF2-40B4-BE49-F238E27FC236}">
                <a16:creationId xmlns:a16="http://schemas.microsoft.com/office/drawing/2014/main" id="{ABD864A0-29EA-4A3A-A79F-EC9ACECEBB8D}"/>
              </a:ext>
            </a:extLst>
          </p:cNvPr>
          <p:cNvSpPr txBox="1"/>
          <p:nvPr/>
        </p:nvSpPr>
        <p:spPr>
          <a:xfrm>
            <a:off x="1154367" y="6322790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25" y="248467"/>
            <a:ext cx="889330" cy="519284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1276642" y="473184"/>
            <a:ext cx="10359103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5565265-B6A4-4F3A-9EDA-056AD11271D6}"/>
              </a:ext>
            </a:extLst>
          </p:cNvPr>
          <p:cNvCxnSpPr/>
          <p:nvPr/>
        </p:nvCxnSpPr>
        <p:spPr>
          <a:xfrm>
            <a:off x="1230923" y="6251941"/>
            <a:ext cx="10359103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 descr="http://dl3.joxi.net/drive/2022/11/15/0047/1886/3106654/54/e9d0e93895.jpg">
            <a:extLst>
              <a:ext uri="{FF2B5EF4-FFF2-40B4-BE49-F238E27FC236}">
                <a16:creationId xmlns:a16="http://schemas.microsoft.com/office/drawing/2014/main" id="{7B15C1A2-8CDF-405F-9800-87F02093A38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74" y="5519063"/>
            <a:ext cx="667402" cy="63929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4756E54-534A-4FE6-9758-D782C1A0BD3B}"/>
              </a:ext>
            </a:extLst>
          </p:cNvPr>
          <p:cNvSpPr txBox="1"/>
          <p:nvPr/>
        </p:nvSpPr>
        <p:spPr>
          <a:xfrm>
            <a:off x="7060750" y="117782"/>
            <a:ext cx="49968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0" u="none" strike="noStrike" dirty="0">
                <a:solidFill>
                  <a:srgbClr val="607796"/>
                </a:solidFill>
                <a:effectLst/>
                <a:latin typeface="+mj-lt"/>
              </a:rPr>
              <a:t>Стоимость владения </a:t>
            </a:r>
            <a:r>
              <a:rPr lang="en-US" sz="2000" b="1" i="0" u="none" strike="noStrike" dirty="0">
                <a:solidFill>
                  <a:srgbClr val="607796"/>
                </a:solidFill>
                <a:effectLst/>
                <a:latin typeface="+mj-lt"/>
              </a:rPr>
              <a:t>BAIC U5 PLUS HONOR</a:t>
            </a:r>
            <a:endParaRPr lang="ru-RU" sz="2000" dirty="0">
              <a:solidFill>
                <a:srgbClr val="607796"/>
              </a:solidFill>
              <a:latin typeface="+mj-lt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4818DC0-4734-41A8-9FB6-35F1387BBD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3634" y="2371143"/>
            <a:ext cx="5954374" cy="3281411"/>
          </a:xfrm>
          <a:prstGeom prst="rect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CA95B35-FB97-4F4C-9541-866C515281A9}"/>
              </a:ext>
            </a:extLst>
          </p:cNvPr>
          <p:cNvSpPr txBox="1"/>
          <p:nvPr/>
        </p:nvSpPr>
        <p:spPr>
          <a:xfrm>
            <a:off x="1521559" y="493585"/>
            <a:ext cx="10065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+mj-lt"/>
              </a:rPr>
              <a:t>Маркетинговое агентство НАПИ проанализировало стоимость </a:t>
            </a:r>
            <a:r>
              <a:rPr lang="ru-RU" sz="1200">
                <a:latin typeface="+mj-lt"/>
              </a:rPr>
              <a:t>владения автомобилем </a:t>
            </a:r>
            <a:r>
              <a:rPr lang="en-US" sz="1200" i="0" u="none" strike="noStrike" dirty="0">
                <a:effectLst/>
                <a:latin typeface="+mj-lt"/>
              </a:rPr>
              <a:t>BAIC U5 PLUS HONOR</a:t>
            </a:r>
            <a:r>
              <a:rPr lang="ru-RU" sz="1200" i="0" u="none" strike="noStrike" dirty="0">
                <a:effectLst/>
                <a:latin typeface="+mj-lt"/>
              </a:rPr>
              <a:t> в корпоративном парке в Москве с используя онлайн </a:t>
            </a:r>
            <a:r>
              <a:rPr lang="ru-RU" sz="1200" i="0" u="sng" strike="noStrike" dirty="0">
                <a:solidFill>
                  <a:srgbClr val="0070C0"/>
                </a:solidFill>
                <a:effectLst/>
                <a:latin typeface="+mj-lt"/>
                <a:hlinkClick r:id="rId8"/>
              </a:rPr>
              <a:t>калькулятор</a:t>
            </a:r>
            <a:r>
              <a:rPr lang="en-US" sz="1200" i="0" u="sng" strike="noStrike" dirty="0">
                <a:solidFill>
                  <a:srgbClr val="0070C0"/>
                </a:solidFill>
                <a:effectLst/>
                <a:latin typeface="+mj-lt"/>
                <a:hlinkClick r:id="rId8"/>
              </a:rPr>
              <a:t> </a:t>
            </a:r>
            <a:r>
              <a:rPr lang="ru-RU" sz="1200" i="0" u="sng" strike="noStrike" dirty="0">
                <a:solidFill>
                  <a:srgbClr val="0070C0"/>
                </a:solidFill>
                <a:effectLst/>
                <a:latin typeface="+mj-lt"/>
                <a:hlinkClick r:id="rId8"/>
              </a:rPr>
              <a:t>стоимости владения </a:t>
            </a:r>
            <a:r>
              <a:rPr lang="en-US" sz="1200" i="0" u="sng" strike="noStrike" dirty="0">
                <a:solidFill>
                  <a:srgbClr val="0070C0"/>
                </a:solidFill>
                <a:effectLst/>
                <a:latin typeface="+mj-lt"/>
                <a:hlinkClick r:id="rId8"/>
              </a:rPr>
              <a:t>DV – TCO</a:t>
            </a:r>
            <a:endParaRPr lang="ru-RU" sz="1100" u="sng" dirty="0">
              <a:solidFill>
                <a:srgbClr val="0070C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F90F51-E16F-471B-B526-557A5DF92EB7}"/>
              </a:ext>
            </a:extLst>
          </p:cNvPr>
          <p:cNvSpPr txBox="1"/>
          <p:nvPr/>
        </p:nvSpPr>
        <p:spPr>
          <a:xfrm>
            <a:off x="1613634" y="5753291"/>
            <a:ext cx="895888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  <a:hlinkClick r:id="rId8"/>
              </a:rPr>
              <a:t>Онлайн калькулятор DV</a:t>
            </a:r>
            <a:r>
              <a:rPr lang="en-US" sz="1100" dirty="0">
                <a:latin typeface="+mj-lt"/>
                <a:hlinkClick r:id="rId8"/>
              </a:rPr>
              <a:t>-</a:t>
            </a:r>
            <a:r>
              <a:rPr lang="ru-RU" sz="1100" dirty="0">
                <a:latin typeface="+mj-lt"/>
                <a:hlinkClick r:id="rId8"/>
              </a:rPr>
              <a:t>TCO</a:t>
            </a:r>
            <a:r>
              <a:rPr lang="ru-RU" sz="1100" dirty="0">
                <a:latin typeface="+mj-lt"/>
              </a:rPr>
              <a:t> рассчитывает стоимость владения грузовыми, легкими коммерческим, </a:t>
            </a:r>
            <a:r>
              <a:rPr lang="ru-RU" sz="1100">
                <a:latin typeface="+mj-lt"/>
              </a:rPr>
              <a:t>легковыми  автомобилями</a:t>
            </a:r>
            <a:endParaRPr lang="ru-RU" sz="1100" dirty="0"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Онлайн калькулятор DV</a:t>
            </a:r>
            <a:r>
              <a:rPr lang="en-US" sz="1100" dirty="0">
                <a:latin typeface="+mj-lt"/>
              </a:rPr>
              <a:t>-</a:t>
            </a:r>
            <a:r>
              <a:rPr lang="ru-RU" sz="1100">
                <a:latin typeface="+mj-lt"/>
              </a:rPr>
              <a:t>TCO подробно рассчитывает затраты</a:t>
            </a:r>
            <a:r>
              <a:rPr lang="ru-RU" sz="1100" dirty="0">
                <a:latin typeface="+mj-lt"/>
              </a:rPr>
              <a:t>, включая цены на запчасти по артикулам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696A8B-91DD-41A5-BAD8-CFA1450C1C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13634" y="975650"/>
            <a:ext cx="10058400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4965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76</Words>
  <Application>Microsoft Office PowerPoint</Application>
  <PresentationFormat>Широкоэкранный</PresentationFormat>
  <Paragraphs>8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 Александр Л</dc:creator>
  <cp:lastModifiedBy>Болушева Ольга Александровна</cp:lastModifiedBy>
  <cp:revision>9</cp:revision>
  <dcterms:created xsi:type="dcterms:W3CDTF">2025-02-12T06:29:35Z</dcterms:created>
  <dcterms:modified xsi:type="dcterms:W3CDTF">2025-02-12T09:22:43Z</dcterms:modified>
</cp:coreProperties>
</file>