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77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06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v-tco.ru/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http://www.free-powerpoint-templates-design.com/" TargetMode="External"/><Relationship Id="rId9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7947EB5-01D3-4470-932B-A7807C9760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1700" y="612952"/>
            <a:ext cx="3844345" cy="2553285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4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815494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154367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1276642" y="473184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230923" y="6251941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74" y="5519063"/>
            <a:ext cx="667402" cy="63929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7060750" y="117782"/>
            <a:ext cx="49968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0" u="none" strike="noStrike" dirty="0">
                <a:solidFill>
                  <a:srgbClr val="607796"/>
                </a:solidFill>
                <a:effectLst/>
                <a:latin typeface="+mj-lt"/>
              </a:rPr>
              <a:t>Стоимость владения </a:t>
            </a:r>
            <a:r>
              <a:rPr lang="en-US" sz="2000" b="1" i="0" u="none" strike="noStrike" dirty="0">
                <a:solidFill>
                  <a:srgbClr val="607796"/>
                </a:solidFill>
                <a:effectLst/>
                <a:latin typeface="+mj-lt"/>
              </a:rPr>
              <a:t>BAIC U5 PLUS HONOR</a:t>
            </a:r>
            <a:endParaRPr lang="ru-RU" sz="2000" dirty="0">
              <a:solidFill>
                <a:srgbClr val="607796"/>
              </a:solidFill>
              <a:latin typeface="+mj-lt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74818DC0-4734-41A8-9FB6-35F1387BBD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3634" y="2371143"/>
            <a:ext cx="5954374" cy="3281411"/>
          </a:xfrm>
          <a:prstGeom prst="rect">
            <a:avLst/>
          </a:prstGeom>
          <a:ln w="3175">
            <a:solidFill>
              <a:schemeClr val="accent1">
                <a:lumMod val="75000"/>
              </a:schemeClr>
            </a:solidFill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CA95B35-FB97-4F4C-9541-866C515281A9}"/>
              </a:ext>
            </a:extLst>
          </p:cNvPr>
          <p:cNvSpPr txBox="1"/>
          <p:nvPr/>
        </p:nvSpPr>
        <p:spPr>
          <a:xfrm>
            <a:off x="1521559" y="493585"/>
            <a:ext cx="10065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Маркетинговое агентство НАПИ проанализировало стоимость </a:t>
            </a:r>
            <a:r>
              <a:rPr lang="ru-RU" sz="1200">
                <a:latin typeface="+mj-lt"/>
              </a:rPr>
              <a:t>владения автомобилем </a:t>
            </a:r>
            <a:r>
              <a:rPr lang="en-US" sz="1200" i="0" u="none" strike="noStrike" dirty="0">
                <a:effectLst/>
                <a:latin typeface="+mj-lt"/>
              </a:rPr>
              <a:t>BAIC U5 PLUS HONOR</a:t>
            </a:r>
            <a:r>
              <a:rPr lang="ru-RU" sz="1200" i="0" u="none" strike="noStrike" dirty="0">
                <a:effectLst/>
                <a:latin typeface="+mj-lt"/>
              </a:rPr>
              <a:t> в корпоративном парке в Москве с используя онлайн </a:t>
            </a:r>
            <a:r>
              <a:rPr lang="ru-RU" sz="1200" i="0" u="sng" strike="noStrike" dirty="0">
                <a:solidFill>
                  <a:srgbClr val="0070C0"/>
                </a:solidFill>
                <a:effectLst/>
                <a:latin typeface="+mj-lt"/>
                <a:hlinkClick r:id="rId8"/>
              </a:rPr>
              <a:t>калькулятор</a:t>
            </a:r>
            <a:r>
              <a:rPr lang="en-US" sz="1200" i="0" u="sng" strike="noStrike" dirty="0">
                <a:solidFill>
                  <a:srgbClr val="0070C0"/>
                </a:solidFill>
                <a:effectLst/>
                <a:latin typeface="+mj-lt"/>
                <a:hlinkClick r:id="rId8"/>
              </a:rPr>
              <a:t> </a:t>
            </a:r>
            <a:r>
              <a:rPr lang="ru-RU" sz="1200" i="0" u="sng" strike="noStrike" dirty="0">
                <a:solidFill>
                  <a:srgbClr val="0070C0"/>
                </a:solidFill>
                <a:effectLst/>
                <a:latin typeface="+mj-lt"/>
                <a:hlinkClick r:id="rId8"/>
              </a:rPr>
              <a:t>стоимости владения </a:t>
            </a:r>
            <a:r>
              <a:rPr lang="en-US" sz="1200" i="0" u="sng" strike="noStrike" dirty="0">
                <a:solidFill>
                  <a:srgbClr val="0070C0"/>
                </a:solidFill>
                <a:effectLst/>
                <a:latin typeface="+mj-lt"/>
                <a:hlinkClick r:id="rId8"/>
              </a:rPr>
              <a:t>DV – TCO</a:t>
            </a:r>
            <a:endParaRPr lang="ru-RU" sz="1100" u="sng" dirty="0">
              <a:solidFill>
                <a:srgbClr val="0070C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5F90F51-E16F-471B-B526-557A5DF92EB7}"/>
              </a:ext>
            </a:extLst>
          </p:cNvPr>
          <p:cNvSpPr txBox="1"/>
          <p:nvPr/>
        </p:nvSpPr>
        <p:spPr>
          <a:xfrm>
            <a:off x="1613634" y="5753291"/>
            <a:ext cx="895888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latin typeface="+mj-lt"/>
                <a:hlinkClick r:id="rId8"/>
              </a:rPr>
              <a:t>Онлайн калькулятор DV</a:t>
            </a:r>
            <a:r>
              <a:rPr lang="en-US" sz="1100" dirty="0">
                <a:latin typeface="+mj-lt"/>
                <a:hlinkClick r:id="rId8"/>
              </a:rPr>
              <a:t>-</a:t>
            </a:r>
            <a:r>
              <a:rPr lang="ru-RU" sz="1100" dirty="0">
                <a:latin typeface="+mj-lt"/>
                <a:hlinkClick r:id="rId8"/>
              </a:rPr>
              <a:t>TCO</a:t>
            </a:r>
            <a:r>
              <a:rPr lang="ru-RU" sz="1100" dirty="0">
                <a:latin typeface="+mj-lt"/>
              </a:rPr>
              <a:t> рассчитывает стоимость владения грузовыми, легкими коммерческим, </a:t>
            </a:r>
            <a:r>
              <a:rPr lang="ru-RU" sz="1100">
                <a:latin typeface="+mj-lt"/>
              </a:rPr>
              <a:t>легковыми  автомобилями</a:t>
            </a:r>
            <a:endParaRPr lang="ru-RU" sz="11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latin typeface="+mj-lt"/>
              </a:rPr>
              <a:t>Онлайн калькулятор DV</a:t>
            </a:r>
            <a:r>
              <a:rPr lang="en-US" sz="1100" dirty="0">
                <a:latin typeface="+mj-lt"/>
              </a:rPr>
              <a:t>-</a:t>
            </a:r>
            <a:r>
              <a:rPr lang="ru-RU" sz="1100">
                <a:latin typeface="+mj-lt"/>
              </a:rPr>
              <a:t>TCO подробно рассчитывает затраты</a:t>
            </a:r>
            <a:r>
              <a:rPr lang="ru-RU" sz="1100" dirty="0">
                <a:latin typeface="+mj-lt"/>
              </a:rPr>
              <a:t>, включая цены на запчасти по артикулам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696A8B-91DD-41A5-BAD8-CFA1450C1C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13634" y="975650"/>
            <a:ext cx="10058400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4965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76</Words>
  <Application>Microsoft Office PowerPoint</Application>
  <PresentationFormat>Широкоэкранный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9</cp:revision>
  <dcterms:created xsi:type="dcterms:W3CDTF">2025-02-12T06:29:35Z</dcterms:created>
  <dcterms:modified xsi:type="dcterms:W3CDTF">2025-02-12T09:22:43Z</dcterms:modified>
</cp:coreProperties>
</file>