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1400" r:id="rId2"/>
    <p:sldId id="1399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662E"/>
    <a:srgbClr val="C5E2ED"/>
    <a:srgbClr val="FFD966"/>
    <a:srgbClr val="EFEFFF"/>
    <a:srgbClr val="D1D1FF"/>
    <a:srgbClr val="EAF2D2"/>
    <a:srgbClr val="CFE098"/>
    <a:srgbClr val="B0CEEA"/>
    <a:srgbClr val="70A8DA"/>
    <a:srgbClr val="3483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52" autoAdjust="0"/>
    <p:restoredTop sz="94660"/>
  </p:normalViewPr>
  <p:slideViewPr>
    <p:cSldViewPr snapToGrid="0">
      <p:cViewPr>
        <p:scale>
          <a:sx n="98" d="100"/>
          <a:sy n="98" d="100"/>
        </p:scale>
        <p:origin x="2256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pinfo.ru/services/dilery/dilerskie-seti-legkovyh-avtomobilej-v-rossii/" TargetMode="External"/><Relationship Id="rId2" Type="http://schemas.openxmlformats.org/officeDocument/2006/relationships/hyperlink" Target="https://napinfo.r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Box 142">
            <a:extLst>
              <a:ext uri="{FF2B5EF4-FFF2-40B4-BE49-F238E27FC236}">
                <a16:creationId xmlns:a16="http://schemas.microsoft.com/office/drawing/2014/main" id="{F16BC87D-E18F-4340-B145-E235FF728585}"/>
              </a:ext>
            </a:extLst>
          </p:cNvPr>
          <p:cNvSpPr txBox="1"/>
          <p:nvPr/>
        </p:nvSpPr>
        <p:spPr>
          <a:xfrm>
            <a:off x="196773" y="6361334"/>
            <a:ext cx="1847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9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3680" y="277660"/>
            <a:ext cx="7274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Сократилось количество дилерских центров китайских автомобилей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3680" y="761615"/>
            <a:ext cx="7274786" cy="462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1100" dirty="0">
                <a:latin typeface="+mj-lt"/>
              </a:rPr>
              <a:t>Маркетинговое агентство </a:t>
            </a:r>
            <a:r>
              <a:rPr lang="ru-RU" sz="1100" dirty="0">
                <a:latin typeface="+mj-lt"/>
                <a:hlinkClick r:id="rId2"/>
              </a:rPr>
              <a:t>НАПИ</a:t>
            </a:r>
            <a:r>
              <a:rPr lang="ru-RU" sz="1100" dirty="0">
                <a:latin typeface="+mj-lt"/>
              </a:rPr>
              <a:t> обновило отчет по</a:t>
            </a:r>
            <a:r>
              <a:rPr lang="ru-RU" sz="1100" dirty="0">
                <a:latin typeface="+mj-lt"/>
                <a:hlinkClick r:id="rId3"/>
              </a:rPr>
              <a:t> дилерским и сервисным центрам легковых автомобилей </a:t>
            </a:r>
            <a:r>
              <a:rPr lang="ru-RU" sz="1100" dirty="0">
                <a:latin typeface="+mj-lt"/>
              </a:rPr>
              <a:t>в третьем квартале 2026 года. За квартал количество авторизованных точек продаж выросло на 302 ед. (+6,3%) и составило 5 088 ед. Количество авторизованных сервисных центров увеличилось на 508 ед. (+9,3%) и составило 5 972 ед. 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1100" dirty="0">
                <a:latin typeface="+mj-lt"/>
              </a:rPr>
              <a:t>Число точек продаж и сервисных центров выросло во всех регионах. </a:t>
            </a:r>
            <a:r>
              <a:rPr lang="ru-RU" sz="1100" dirty="0">
                <a:latin typeface="+mj-lt"/>
                <a:cs typeface="Arial" panose="020B0604020202020204" pitchFamily="34" charset="0"/>
              </a:rPr>
              <a:t>Наибольший рост точек продаж зафиксирован в Центральном (+108 ед.) федеральном округе, а </a:t>
            </a:r>
            <a:r>
              <a:rPr lang="ru-RU" sz="1100" dirty="0">
                <a:latin typeface="+mj-lt"/>
              </a:rPr>
              <a:t>сервисных центров – </a:t>
            </a:r>
            <a:r>
              <a:rPr lang="ru-RU" sz="1100" dirty="0">
                <a:latin typeface="+mj-lt"/>
                <a:cs typeface="Arial" panose="020B0604020202020204" pitchFamily="34" charset="0"/>
              </a:rPr>
              <a:t>в Центральном (+160 ед.) и Приволжском (+95 ед.) федеральных округах.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100" dirty="0">
                <a:latin typeface="+mj-lt"/>
              </a:rPr>
              <a:t>Количество точек продаж легковых автомобилей изменилось:</a:t>
            </a:r>
          </a:p>
          <a:p>
            <a:pPr marL="171450" indent="-1714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+mj-lt"/>
              </a:rPr>
              <a:t>у российских брендов (+475 ед., в первую очередь за счет новых брендов </a:t>
            </a:r>
            <a:r>
              <a:rPr lang="en-US" sz="1100" dirty="0">
                <a:latin typeface="+mj-lt"/>
              </a:rPr>
              <a:t>ESTEO</a:t>
            </a:r>
            <a:r>
              <a:rPr lang="ru-RU" sz="1100" dirty="0">
                <a:latin typeface="+mj-lt"/>
              </a:rPr>
              <a:t>,</a:t>
            </a:r>
            <a:r>
              <a:rPr lang="en-US" sz="1100" dirty="0">
                <a:latin typeface="+mj-lt"/>
              </a:rPr>
              <a:t> TENET PLUS</a:t>
            </a:r>
            <a:r>
              <a:rPr lang="ru-RU" sz="1100" dirty="0">
                <a:latin typeface="+mj-lt"/>
              </a:rPr>
              <a:t>, </a:t>
            </a:r>
            <a:r>
              <a:rPr lang="en-US" sz="1100" dirty="0">
                <a:latin typeface="+mj-lt"/>
              </a:rPr>
              <a:t>UMO</a:t>
            </a:r>
            <a:r>
              <a:rPr lang="ru-RU" sz="1100" dirty="0">
                <a:latin typeface="+mj-lt"/>
              </a:rPr>
              <a:t>, </a:t>
            </a:r>
            <a:r>
              <a:rPr lang="en-US" sz="1100" dirty="0">
                <a:latin typeface="+mj-lt"/>
              </a:rPr>
              <a:t>JELAND</a:t>
            </a:r>
            <a:r>
              <a:rPr lang="ru-RU" sz="1100" dirty="0">
                <a:latin typeface="+mj-lt"/>
              </a:rPr>
              <a:t>,</a:t>
            </a:r>
            <a:r>
              <a:rPr lang="en-US" sz="1100" dirty="0">
                <a:latin typeface="+mj-lt"/>
              </a:rPr>
              <a:t> VOLGA</a:t>
            </a:r>
            <a:r>
              <a:rPr lang="ru-RU" sz="1100" dirty="0">
                <a:latin typeface="+mj-lt"/>
              </a:rPr>
              <a:t>)</a:t>
            </a:r>
          </a:p>
          <a:p>
            <a:pPr marL="171450" indent="-1714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+mj-lt"/>
              </a:rPr>
              <a:t>у белорусских брендов (+3 ед.)</a:t>
            </a:r>
          </a:p>
          <a:p>
            <a:pPr marL="171450" indent="-1714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+mj-lt"/>
              </a:rPr>
              <a:t>у китайских брендов (-57 ед.)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ru-RU" sz="1100" dirty="0">
                <a:latin typeface="+mj-lt"/>
              </a:rPr>
              <a:t>Число сервисных центров легковых автомобилей  изменилось:</a:t>
            </a:r>
          </a:p>
          <a:p>
            <a:pPr marL="171450" indent="-1714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+mj-lt"/>
              </a:rPr>
              <a:t>у российских брендов (+501 ед., в первую очередь за счет новых брендов </a:t>
            </a:r>
            <a:r>
              <a:rPr lang="en-US" sz="1100" dirty="0">
                <a:latin typeface="+mj-lt"/>
              </a:rPr>
              <a:t>ESTEO</a:t>
            </a:r>
            <a:r>
              <a:rPr lang="ru-RU" sz="1100" dirty="0">
                <a:latin typeface="+mj-lt"/>
              </a:rPr>
              <a:t>,</a:t>
            </a:r>
            <a:r>
              <a:rPr lang="en-US" sz="1100" dirty="0">
                <a:latin typeface="+mj-lt"/>
              </a:rPr>
              <a:t> TENET PLUS</a:t>
            </a:r>
            <a:r>
              <a:rPr lang="ru-RU" sz="1100" dirty="0">
                <a:latin typeface="+mj-lt"/>
              </a:rPr>
              <a:t>, </a:t>
            </a:r>
            <a:r>
              <a:rPr lang="en-US" sz="1100" dirty="0">
                <a:latin typeface="+mj-lt"/>
              </a:rPr>
              <a:t>UMO</a:t>
            </a:r>
            <a:r>
              <a:rPr lang="ru-RU" sz="1100" dirty="0">
                <a:latin typeface="+mj-lt"/>
              </a:rPr>
              <a:t>, </a:t>
            </a:r>
            <a:r>
              <a:rPr lang="en-US" sz="1100" dirty="0">
                <a:latin typeface="+mj-lt"/>
              </a:rPr>
              <a:t>JELAND</a:t>
            </a:r>
            <a:r>
              <a:rPr lang="ru-RU" sz="1100" dirty="0">
                <a:latin typeface="+mj-lt"/>
              </a:rPr>
              <a:t>,</a:t>
            </a:r>
            <a:r>
              <a:rPr lang="en-US" sz="1100" dirty="0">
                <a:latin typeface="+mj-lt"/>
              </a:rPr>
              <a:t> VOLGA</a:t>
            </a:r>
            <a:r>
              <a:rPr lang="ru-RU" sz="1100" dirty="0">
                <a:latin typeface="+mj-lt"/>
              </a:rPr>
              <a:t>)</a:t>
            </a:r>
          </a:p>
          <a:p>
            <a:pPr marL="171450" indent="-1714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+mj-lt"/>
              </a:rPr>
              <a:t>у белорусских брендов (+4 ед.)</a:t>
            </a:r>
          </a:p>
          <a:p>
            <a:pPr marL="171450" indent="-1714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+mj-lt"/>
              </a:rPr>
              <a:t>у китайских брендов (+13 ед.)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C653DD-FE6F-4961-A99E-AA7ACEAE4466}"/>
              </a:ext>
            </a:extLst>
          </p:cNvPr>
          <p:cNvSpPr txBox="1"/>
          <p:nvPr/>
        </p:nvSpPr>
        <p:spPr>
          <a:xfrm>
            <a:off x="3903772" y="5850164"/>
            <a:ext cx="4874694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Источник: НАПИ (Национальное Агентство Промышленной Информации)</a:t>
            </a:r>
          </a:p>
        </p:txBody>
      </p:sp>
    </p:spTree>
    <p:extLst>
      <p:ext uri="{BB962C8B-B14F-4D97-AF65-F5344CB8AC3E}">
        <p14:creationId xmlns:p14="http://schemas.microsoft.com/office/powerpoint/2010/main" val="164850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CCA50A-05B8-4614-AC2E-85C1A0EDE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335"/>
            <a:ext cx="9144000" cy="657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112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548</TotalTime>
  <Words>207</Words>
  <Application>Microsoft Office PowerPoint</Application>
  <PresentationFormat>Экран (4:3)</PresentationFormat>
  <Paragraphs>12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101</cp:revision>
  <dcterms:created xsi:type="dcterms:W3CDTF">2022-08-09T13:01:09Z</dcterms:created>
  <dcterms:modified xsi:type="dcterms:W3CDTF">2026-10-02T09:19:13Z</dcterms:modified>
</cp:coreProperties>
</file>