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8000"/>
    <a:srgbClr val="FF7575"/>
    <a:srgbClr val="F7C7A7"/>
    <a:srgbClr val="615B5B"/>
    <a:srgbClr val="8AE693"/>
    <a:srgbClr val="AAC5FC"/>
    <a:srgbClr val="BBDCF1"/>
    <a:srgbClr val="B3F09A"/>
    <a:srgbClr val="9CE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 varScale="1">
        <p:scale>
          <a:sx n="109" d="100"/>
          <a:sy n="109" d="100"/>
        </p:scale>
        <p:origin x="2058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marketing-rynka-avtozapchastej/monitoring-tsen-na-shiny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3304674" y="150257"/>
            <a:ext cx="5507632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ko-KR" sz="1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Снижаются средние цены на шины</a:t>
            </a:r>
            <a:endParaRPr lang="ko-KR" altLang="en-US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13338" y="663327"/>
            <a:ext cx="766930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solidFill>
                  <a:srgbClr val="212121"/>
                </a:solidFill>
              </a:rPr>
              <a:t>Агентство НАПИ/Russian Automotive Market Research проанализировало </a:t>
            </a:r>
            <a:r>
              <a:rPr lang="ru-RU" sz="1100" dirty="0">
                <a:solidFill>
                  <a:srgbClr val="212121"/>
                </a:solidFill>
                <a:hlinkClick r:id="rId2"/>
              </a:rPr>
              <a:t>динамику цен на новые шины </a:t>
            </a:r>
            <a:r>
              <a:rPr lang="ru-RU" sz="1100" dirty="0">
                <a:solidFill>
                  <a:srgbClr val="212121"/>
                </a:solidFill>
              </a:rPr>
              <a:t>в январе-июле 2022 г. по всем представленным на российском рынке типоразмерам для легковых, легких коммерческих, грузовых автомобилей.</a:t>
            </a:r>
            <a:endParaRPr lang="en-US" sz="1100" dirty="0">
              <a:solidFill>
                <a:srgbClr val="212121"/>
              </a:solidFill>
            </a:endParaRPr>
          </a:p>
          <a:p>
            <a:pPr algn="just"/>
            <a:endParaRPr lang="en-US" sz="1100" dirty="0">
              <a:solidFill>
                <a:srgbClr val="212121"/>
              </a:solidFill>
            </a:endParaRPr>
          </a:p>
          <a:p>
            <a:pPr algn="just"/>
            <a:r>
              <a:rPr lang="ru-RU" sz="1100" dirty="0">
                <a:solidFill>
                  <a:srgbClr val="212121"/>
                </a:solidFill>
              </a:rPr>
              <a:t>Рост средней цены на всесезонные шины произошел в апреле, в дальнейшем средняя цена на всесезонные шины снижалась, и в июле текущего года оказалась самой низкой. Максимальный рост средней цены на летние шины был зафиксирован в марте. </a:t>
            </a:r>
            <a:r>
              <a:rPr lang="ru-RU" sz="1100">
                <a:solidFill>
                  <a:srgbClr val="212121"/>
                </a:solidFill>
              </a:rPr>
              <a:t>В </a:t>
            </a:r>
            <a:r>
              <a:rPr lang="ru-RU" sz="1100" dirty="0">
                <a:solidFill>
                  <a:srgbClr val="212121"/>
                </a:solidFill>
              </a:rPr>
              <a:t>дальнейшем средняя цена на летние шины также снижалась, но в июле все-таки была чуть выше, чем в январе-феврале. Снижение средней цены в обоих сегментах вызвано прежде всего сокращением предложений более дорогих шин (</a:t>
            </a:r>
            <a:r>
              <a:rPr lang="en-US" sz="1100" dirty="0">
                <a:solidFill>
                  <a:srgbClr val="212121"/>
                </a:solidFill>
              </a:rPr>
              <a:t>Michelin</a:t>
            </a:r>
            <a:r>
              <a:rPr lang="ru-RU" sz="1100" dirty="0">
                <a:solidFill>
                  <a:srgbClr val="212121"/>
                </a:solidFill>
              </a:rPr>
              <a:t>, </a:t>
            </a:r>
            <a:r>
              <a:rPr lang="en-US" sz="1100" dirty="0">
                <a:solidFill>
                  <a:srgbClr val="212121"/>
                </a:solidFill>
              </a:rPr>
              <a:t>Nokian</a:t>
            </a:r>
            <a:r>
              <a:rPr lang="ru-RU" sz="1100" dirty="0">
                <a:solidFill>
                  <a:srgbClr val="212121"/>
                </a:solidFill>
              </a:rPr>
              <a:t> и др.).</a:t>
            </a:r>
          </a:p>
        </p:txBody>
      </p:sp>
      <p:sp>
        <p:nvSpPr>
          <p:cNvPr id="19" name="TextBox 18">
            <a:hlinkClick r:id="rId3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517271" y="2430191"/>
            <a:ext cx="70028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средних цен на всесезонные и летние шины в январе-июле 2022 г., руб.</a:t>
            </a:r>
          </a:p>
        </p:txBody>
      </p:sp>
      <p:sp>
        <p:nvSpPr>
          <p:cNvPr id="7" name="TextBox 6">
            <a:hlinkClick r:id="rId3"/>
            <a:extLst>
              <a:ext uri="{FF2B5EF4-FFF2-40B4-BE49-F238E27FC236}">
                <a16:creationId xmlns:a16="http://schemas.microsoft.com/office/drawing/2014/main" id="{504CA235-B638-454F-AA3F-B39EF2E9F526}"/>
              </a:ext>
            </a:extLst>
          </p:cNvPr>
          <p:cNvSpPr txBox="1"/>
          <p:nvPr/>
        </p:nvSpPr>
        <p:spPr>
          <a:xfrm>
            <a:off x="5030776" y="6242321"/>
            <a:ext cx="37815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НАПИ/</a:t>
            </a:r>
            <a:r>
              <a:rPr kumimoji="0" lang="en-US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Russian Automotive Market Research</a:t>
            </a:r>
            <a:endParaRPr kumimoji="0" lang="ko-KR" altLang="en-US" sz="900" b="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8242" y="2767015"/>
            <a:ext cx="7396407" cy="3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6449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2836</TotalTime>
  <Words>142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맑은 고딕</vt:lpstr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334</cp:revision>
  <cp:lastPrinted>2022-08-01T07:36:44Z</cp:lastPrinted>
  <dcterms:created xsi:type="dcterms:W3CDTF">2017-01-10T10:06:35Z</dcterms:created>
  <dcterms:modified xsi:type="dcterms:W3CDTF">2022-08-01T08:54:02Z</dcterms:modified>
</cp:coreProperties>
</file>