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509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0F9"/>
    <a:srgbClr val="91A4C5"/>
    <a:srgbClr val="B1B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15" autoAdjust="0"/>
    <p:restoredTop sz="94660"/>
  </p:normalViewPr>
  <p:slideViewPr>
    <p:cSldViewPr snapToGrid="0">
      <p:cViewPr>
        <p:scale>
          <a:sx n="95" d="100"/>
          <a:sy n="95" d="100"/>
        </p:scale>
        <p:origin x="153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0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hyperlink" Target="http://www.napinfo.ru/" TargetMode="External"/><Relationship Id="rId7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s://napinfo.ru/services/it-resheniya-po-analizu-avtomobilnogo-rynka/dv-tc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13584" y="677108"/>
            <a:ext cx="7383330" cy="525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latin typeface="+mj-lt"/>
              </a:rPr>
              <a:t>Маркетинговое агентство </a:t>
            </a:r>
            <a:r>
              <a:rPr lang="ru-RU" sz="1100" dirty="0">
                <a:latin typeface="+mj-lt"/>
                <a:hlinkClick r:id="rId3"/>
              </a:rPr>
              <a:t>НАПИ</a:t>
            </a:r>
            <a:r>
              <a:rPr lang="ru-RU" sz="1100" dirty="0">
                <a:latin typeface="+mj-lt"/>
              </a:rPr>
              <a:t> проанализировало стоимость владения* кроссовером </a:t>
            </a:r>
            <a:r>
              <a:rPr lang="en-US" sz="1100" dirty="0">
                <a:solidFill>
                  <a:srgbClr val="000000"/>
                </a:solidFill>
                <a:latin typeface="+mj-lt"/>
              </a:rPr>
              <a:t>SOUEAST S07 Premium</a:t>
            </a:r>
            <a:r>
              <a:rPr lang="ru-RU" sz="11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b="1" dirty="0">
                <a:solidFill>
                  <a:srgbClr val="000000"/>
                </a:solidFill>
                <a:latin typeface="+mj-lt"/>
              </a:rPr>
              <a:t>📌 Условия: </a:t>
            </a:r>
            <a:endParaRPr lang="ru-RU" sz="1100" b="1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собственник – частный владелец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эксплуатация в Санкт-Петербурге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покупка за собственные средства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среднегодовой пробег  –  15 тыс. км. </a:t>
            </a:r>
          </a:p>
          <a:p>
            <a:pPr marL="171450" indent="-1714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срок владения – 36 месяцев (3 </a:t>
            </a:r>
            <a:r>
              <a:rPr lang="ru-RU" sz="1100">
                <a:latin typeface="+mj-lt"/>
              </a:rPr>
              <a:t>года)</a:t>
            </a:r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b="1" dirty="0">
                <a:latin typeface="+mj-lt"/>
              </a:rPr>
              <a:t>💰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Расходы за 3 года: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транспортный налог – 27,9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госпошлина – 4,2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техническое обслуживание – 90,8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технический ремонт – 17,5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топливо – 296,7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шины (зимние </a:t>
            </a:r>
            <a:r>
              <a:rPr lang="en-US" sz="1100" dirty="0" err="1">
                <a:latin typeface="+mj-lt"/>
              </a:rPr>
              <a:t>Hankook</a:t>
            </a:r>
            <a:r>
              <a:rPr lang="ru-RU" sz="1100" dirty="0">
                <a:latin typeface="+mj-lt"/>
              </a:rPr>
              <a:t>) – 78,9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ОСАГО – 66,2 тыс. рублей</a:t>
            </a:r>
          </a:p>
          <a:p>
            <a:pPr marL="171450" indent="-1714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latin typeface="+mj-lt"/>
              </a:rPr>
              <a:t>КАСКО – 228,6 тыс</a:t>
            </a:r>
            <a:r>
              <a:rPr lang="ru-RU" sz="1100">
                <a:latin typeface="+mj-lt"/>
              </a:rPr>
              <a:t>. рублей</a:t>
            </a:r>
            <a:endParaRPr lang="ru-RU" sz="1100" dirty="0">
              <a:latin typeface="+mj-lt"/>
            </a:endParaRPr>
          </a:p>
          <a:p>
            <a:pPr algn="just"/>
            <a:r>
              <a:rPr lang="ru-RU" sz="1100" b="1" dirty="0">
                <a:latin typeface="+mj-lt"/>
              </a:rPr>
              <a:t>✔ Итоговая стоимость владения: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37,51 рублей за км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562,7 тыс. рублей в год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1,7 млн рублей за три года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en-US" sz="1100" b="1" dirty="0">
                <a:solidFill>
                  <a:srgbClr val="000000"/>
                </a:solidFill>
                <a:latin typeface="+mj-lt"/>
              </a:rPr>
              <a:t>⌛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Потеря стоимости: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+mj-lt"/>
              </a:rPr>
              <a:t>за три года автомобиль потеряет в цене 877,4 тыс. рублей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100" dirty="0">
                <a:solidFill>
                  <a:srgbClr val="000000"/>
                </a:solidFill>
                <a:latin typeface="+mj-lt"/>
              </a:rPr>
              <a:t>➡ 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Расчет выполнен в </a:t>
            </a:r>
            <a:r>
              <a:rPr lang="ru-RU" sz="1100" b="1" dirty="0">
                <a:solidFill>
                  <a:srgbClr val="000000"/>
                </a:solidFill>
                <a:latin typeface="+mj-lt"/>
                <a:hlinkClick r:id="rId4"/>
              </a:rPr>
              <a:t>онлайн калькуляторе стоимости владения DV – TCO</a:t>
            </a:r>
            <a:r>
              <a:rPr lang="ru-RU" sz="11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100" dirty="0">
                <a:solidFill>
                  <a:srgbClr val="000000"/>
                </a:solidFill>
                <a:latin typeface="+mj-lt"/>
              </a:rPr>
              <a:t>⬅</a:t>
            </a:r>
          </a:p>
          <a:p>
            <a:pPr algn="just"/>
            <a:endParaRPr lang="ru-RU" sz="1100" b="1" dirty="0">
              <a:solidFill>
                <a:srgbClr val="000000"/>
              </a:solidFill>
              <a:latin typeface="+mj-lt"/>
            </a:endParaRPr>
          </a:p>
          <a:p>
            <a:pPr algn="just"/>
            <a:endParaRPr lang="ru-RU" sz="1100" i="1">
              <a:latin typeface="+mj-lt"/>
            </a:endParaRPr>
          </a:p>
          <a:p>
            <a:pPr algn="just"/>
            <a:r>
              <a:rPr lang="ru-RU" sz="1100" i="1">
                <a:latin typeface="+mj-lt"/>
              </a:rPr>
              <a:t>*</a:t>
            </a:r>
            <a:r>
              <a:rPr lang="ru-RU" sz="1100" i="1" dirty="0">
                <a:latin typeface="+mj-lt"/>
              </a:rPr>
              <a:t>с учетом потери стоимости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56045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56045" y="6258357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F:\qr-code.gif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9880" r="8537" b="10120"/>
          <a:stretch/>
        </p:blipFill>
        <p:spPr bwMode="auto">
          <a:xfrm>
            <a:off x="210324" y="5678299"/>
            <a:ext cx="612000" cy="60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449853" y="1093297"/>
            <a:ext cx="1281959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000" dirty="0"/>
              <a:t>#</a:t>
            </a:r>
            <a:r>
              <a:rPr lang="ru-RU" sz="1000" dirty="0" err="1"/>
              <a:t>НАПИ_стоимость_владения</a:t>
            </a:r>
            <a:endParaRPr lang="ru-RU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3976777" y="169555"/>
            <a:ext cx="78546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тратят на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SOUEAST S07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автомобилисты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Санкт-Петербурге 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976682-E97B-47EB-8AC8-3E6163989B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8496" y="577220"/>
            <a:ext cx="7258050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85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2632</TotalTime>
  <Words>178</Words>
  <Application>Microsoft Office PowerPoint</Application>
  <PresentationFormat>Широкоэкранный</PresentationFormat>
  <Paragraphs>34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333</cp:revision>
  <dcterms:created xsi:type="dcterms:W3CDTF">2025-02-12T06:29:35Z</dcterms:created>
  <dcterms:modified xsi:type="dcterms:W3CDTF">2026-09-04T08:31:23Z</dcterms:modified>
</cp:coreProperties>
</file>