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0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0F9"/>
    <a:srgbClr val="91A4C5"/>
    <a:srgbClr val="B1BF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70" autoAdjust="0"/>
    <p:restoredTop sz="94660"/>
  </p:normalViewPr>
  <p:slideViewPr>
    <p:cSldViewPr snapToGrid="0">
      <p:cViewPr>
        <p:scale>
          <a:sx n="100" d="100"/>
          <a:sy n="100" d="100"/>
        </p:scale>
        <p:origin x="138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8BC71-EF14-4986-BEDA-7F53A14881A2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92D3F-E947-4CD0-B777-B4CF44C8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6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630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EDB42-C335-4A5C-95FE-69EDCCEB68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E3C711C-2796-4C0E-8E32-7C5036E0B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B8DA6C-1442-4665-A236-A16AEDFC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CE22ED-00D8-4390-9ED5-731D37567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B330D6-ABA6-4F7A-924E-09699B4D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75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6087D-A56D-44DC-B009-343F81E45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287DAA1-95FF-40A0-99E0-381E113CC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E7632-D9E0-4FC0-AF00-F1C954DA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47277-ECB1-464A-86C0-5AABF225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41676E-564F-4C6B-B907-BAFC83D6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75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840E371-9654-463E-8D3A-6E33082B59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A4D83AA-03F6-4D91-9766-7C4DF5D95F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77CFB7-FC2F-4E01-915A-8E4F83BDB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84415-A4D9-4CF2-A283-58E97EDC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18C607-2531-4AB6-B2F1-5624EA2E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1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EC18C-5587-4924-BAC4-F52D06F1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D6B8BA-5014-4CAD-A717-7D414ADCD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524325-BE88-4C0A-A1C3-BF9F8FABE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00761C-10F8-4021-A852-A109E7A26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7307FF-17B9-4A3C-90FB-BC36C9C5F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15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A07F0-A280-49C5-BC97-E5125E421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2F076C-E003-4C46-9F3C-6546EAFE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542F85-3593-45D3-AB30-D0AA005A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52AA3E-0D3E-4420-A961-4F9D4456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A5F0DD-9C1F-4610-A0E7-D651C9E3B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EA89-7D1B-4DAD-BCB5-4D9AD51DE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AC071-7591-49ED-BCF1-ABEC3B00E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C83935-31A6-4E1E-8C71-0762775EA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2565BAF-D90F-4C2C-BC42-581C130AC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1B3478-7624-4E1E-9206-6FCC7F5AA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FC67D3-685C-458B-BFFC-0396853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89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DB55E-E660-4AB5-8A74-D1EC0023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8B7FA6-7042-413C-AEDE-C09979DC8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435BE1D-B494-4A34-B0F9-C54482C3B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575DCFD-3FCF-4961-B40A-92BFF3FF1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09DEA51-6A4C-46EC-9DA2-E01F324990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A27F6F9-FFA9-4120-A5B4-F5B07C596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EFE267-C3EF-467C-9930-495E6DC03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FDF37D-B2B7-4AEB-B63B-A48C316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6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DB88AE-34D7-43A7-8A20-B8A1A91C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89097B-F1FE-423A-804A-96E64D684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DFC2FFC-0207-4402-B521-07103DBC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DBCBA3-D3BB-4901-8B0D-359D12C6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43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BFF0AA5-F633-4E87-A9A1-2C627148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9EFDFF-3100-4625-AF04-F6FF6A162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C636F0D-31D8-470A-96D4-62183548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8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619784-610F-43C3-9ED4-49F5896A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E4B52A-B1CC-456E-A293-F336C0412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D04CCFF-FA40-419A-9013-853B2D2FA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C3441E-6D8F-46F2-A9D1-E31C937B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42ED52-3D74-4707-93BF-693C63BE6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83CDF0-D95D-4A39-93DE-6ABDF938E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454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0BF93-19DF-4FF8-A372-12BA7E8D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C571751-65D4-4A72-8E0E-DEBDB1360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9BC9BD-83AC-4C9E-8E7A-1F242F973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316E5D-5DDB-48AA-81CA-81417C2AB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9A5C8D-3CD2-4E05-A2C9-249E4FE3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4F133B-DBEC-4929-978F-27F562B7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6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3878E-26FC-444B-91D6-2A559639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769E950-DDFA-41BC-B497-BB563D00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888A0E-AE92-42F7-BA16-738FD78E8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E80B-5AC8-44B7-B03E-0AC891655558}" type="datetimeFigureOut">
              <a:rPr lang="ru-RU" smtClean="0"/>
              <a:t>04.12.2025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4B619-C34F-44A6-A3D6-90BF88581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3FC0A2-63A9-4F3B-AE75-E6ACA2AF1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B9746-5426-4B23-B66F-339A0D8D2E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image" Target="../media/image1.emf"/><Relationship Id="rId7" Type="http://schemas.openxmlformats.org/officeDocument/2006/relationships/hyperlink" Target="https://napinfo.ru/services/it-resheniya-po-analizu-avtomobilnogo-rynka/dv-tc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napinfo.ru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30CCB5-3EF4-4E85-B8CF-AE4FD3872F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939" y="643623"/>
            <a:ext cx="10287000" cy="5848350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1271B69-AA02-4C44-AB0D-F9DA999B9A06}"/>
              </a:ext>
            </a:extLst>
          </p:cNvPr>
          <p:cNvSpPr txBox="1">
            <a:spLocks/>
          </p:cNvSpPr>
          <p:nvPr/>
        </p:nvSpPr>
        <p:spPr>
          <a:xfrm>
            <a:off x="11635745" y="243513"/>
            <a:ext cx="391428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22E1CF2F-19B6-4B01-91BB-CDBA096AD5BE}" type="slidenum">
              <a:rPr lang="en-US" sz="1000" b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</a:t>
            </a:fld>
            <a:endParaRPr lang="en-US" sz="1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hlinkClick r:id="rId4"/>
            <a:extLst>
              <a:ext uri="{FF2B5EF4-FFF2-40B4-BE49-F238E27FC236}">
                <a16:creationId xmlns:a16="http://schemas.microsoft.com/office/drawing/2014/main" id="{16AB257E-A5AF-4549-BB43-128081411FA4}"/>
              </a:ext>
            </a:extLst>
          </p:cNvPr>
          <p:cNvSpPr txBox="1"/>
          <p:nvPr/>
        </p:nvSpPr>
        <p:spPr>
          <a:xfrm>
            <a:off x="5935971" y="6322790"/>
            <a:ext cx="58954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Источник: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АПИ / 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kumimoji="0" lang="ru-RU" sz="90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ациональное Агентство Промышленной Информации</a:t>
            </a:r>
            <a:endParaRPr kumimoji="0" lang="ko-KR" altLang="en-US" sz="90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ABD864A0-29EA-4A3A-A79F-EC9ACECEBB8D}"/>
              </a:ext>
            </a:extLst>
          </p:cNvPr>
          <p:cNvSpPr txBox="1"/>
          <p:nvPr/>
        </p:nvSpPr>
        <p:spPr>
          <a:xfrm>
            <a:off x="1456045" y="6322790"/>
            <a:ext cx="13148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www.napinfo.ru</a:t>
            </a:r>
            <a:endParaRPr kumimoji="0" lang="ko-KR" alt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5" name="Рисунок 3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25" y="248467"/>
            <a:ext cx="889330" cy="519284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>
            <a:cxnSpLocks/>
          </p:cNvCxnSpPr>
          <p:nvPr/>
        </p:nvCxnSpPr>
        <p:spPr>
          <a:xfrm>
            <a:off x="1487136" y="508109"/>
            <a:ext cx="10328012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D5565265-B6A4-4F3A-9EDA-056AD11271D6}"/>
              </a:ext>
            </a:extLst>
          </p:cNvPr>
          <p:cNvCxnSpPr/>
          <p:nvPr/>
        </p:nvCxnSpPr>
        <p:spPr>
          <a:xfrm>
            <a:off x="1456045" y="6258357"/>
            <a:ext cx="10359103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756E54-534A-4FE6-9758-D782C1A0BD3B}"/>
              </a:ext>
            </a:extLst>
          </p:cNvPr>
          <p:cNvSpPr txBox="1"/>
          <p:nvPr/>
        </p:nvSpPr>
        <p:spPr>
          <a:xfrm>
            <a:off x="4200525" y="107999"/>
            <a:ext cx="76146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Сколько стоит владеть п</a:t>
            </a:r>
            <a:r>
              <a:rPr lang="ru-RU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икапом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WALL POER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Петербурге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63939" y="711833"/>
            <a:ext cx="6266214" cy="1913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Aft>
                <a:spcPts val="1000"/>
              </a:spcAft>
            </a:pPr>
            <a:r>
              <a:rPr lang="ru-RU" sz="1300" dirty="0">
                <a:latin typeface="+mj-lt"/>
              </a:rPr>
              <a:t>Маркетинговое агентство </a:t>
            </a:r>
            <a:r>
              <a:rPr lang="ru-RU" sz="1300" dirty="0">
                <a:latin typeface="+mj-lt"/>
                <a:hlinkClick r:id="rId6"/>
              </a:rPr>
              <a:t>НАПИ</a:t>
            </a:r>
            <a:r>
              <a:rPr lang="ru-RU" sz="1300" dirty="0">
                <a:latin typeface="+mj-lt"/>
              </a:rPr>
              <a:t> проанализировало стоимость владения пикапом </a:t>
            </a:r>
            <a:r>
              <a:rPr lang="en-US" sz="1300" dirty="0">
                <a:solidFill>
                  <a:srgbClr val="000000"/>
                </a:solidFill>
                <a:latin typeface="+mj-lt"/>
              </a:rPr>
              <a:t>GREAT WALL POER COMFORT </a:t>
            </a:r>
            <a:r>
              <a:rPr lang="ru-RU" sz="1300" dirty="0">
                <a:solidFill>
                  <a:srgbClr val="000000"/>
                </a:solidFill>
                <a:latin typeface="+mj-lt"/>
              </a:rPr>
              <a:t> с использованием </a:t>
            </a:r>
            <a:r>
              <a:rPr lang="ru-RU" sz="1300" dirty="0">
                <a:solidFill>
                  <a:srgbClr val="000000"/>
                </a:solidFill>
                <a:latin typeface="+mj-lt"/>
                <a:hlinkClick r:id="rId7"/>
              </a:rPr>
              <a:t>онлайн калькулятора стоимости владения DV – TCO</a:t>
            </a:r>
            <a:r>
              <a:rPr lang="ru-RU" sz="1300">
                <a:solidFill>
                  <a:srgbClr val="000000"/>
                </a:solidFill>
                <a:latin typeface="+mj-lt"/>
              </a:rPr>
              <a:t>. </a:t>
            </a:r>
            <a:endParaRPr lang="ru-RU" sz="1300" dirty="0">
              <a:latin typeface="+mj-lt"/>
            </a:endParaRPr>
          </a:p>
          <a:p>
            <a:pPr algn="just">
              <a:lnSpc>
                <a:spcPts val="1400"/>
              </a:lnSpc>
              <a:spcAft>
                <a:spcPts val="1000"/>
              </a:spcAft>
            </a:pPr>
            <a:r>
              <a:rPr lang="ru-RU" sz="1300" dirty="0">
                <a:latin typeface="+mj-lt"/>
              </a:rPr>
              <a:t>Автомобиль эксплуатируется в Санкт-Петербурге. Среднегодовой пробег  –  25 тыс. км. Срок владения автомобилем 60 месяцев (5 лет). Используются зимние шины </a:t>
            </a:r>
            <a:r>
              <a:rPr lang="en-US" sz="1300" dirty="0">
                <a:latin typeface="+mj-lt"/>
              </a:rPr>
              <a:t>Triangle</a:t>
            </a:r>
            <a:r>
              <a:rPr lang="ru-RU" sz="1300">
                <a:latin typeface="+mj-lt"/>
              </a:rPr>
              <a:t>. </a:t>
            </a:r>
            <a:endParaRPr lang="ru-RU" sz="1300" dirty="0">
              <a:latin typeface="+mj-lt"/>
            </a:endParaRPr>
          </a:p>
          <a:p>
            <a:pPr algn="just">
              <a:lnSpc>
                <a:spcPts val="1400"/>
              </a:lnSpc>
              <a:spcAft>
                <a:spcPts val="1000"/>
              </a:spcAft>
            </a:pPr>
            <a:r>
              <a:rPr lang="ru-RU" sz="1300" dirty="0">
                <a:latin typeface="+mj-lt"/>
              </a:rPr>
              <a:t>В качестве собственника выбрано физическое лицо (возраст водителя 30-34 года, стаж вождения 10-14 лет). Автомобиль приобретается за собственные </a:t>
            </a:r>
            <a:r>
              <a:rPr lang="ru-RU" sz="1300">
                <a:latin typeface="+mj-lt"/>
              </a:rPr>
              <a:t>средства.</a:t>
            </a:r>
            <a:endParaRPr lang="ru-RU" sz="1300" dirty="0">
              <a:latin typeface="+mj-lt"/>
            </a:endParaRPr>
          </a:p>
          <a:p>
            <a:pPr algn="just">
              <a:lnSpc>
                <a:spcPts val="1400"/>
              </a:lnSpc>
              <a:spcAft>
                <a:spcPts val="1000"/>
              </a:spcAft>
            </a:pPr>
            <a:r>
              <a:rPr lang="ru-RU" sz="1300" dirty="0">
                <a:latin typeface="+mj-lt"/>
              </a:rPr>
              <a:t>Стоимость владения рассчитывается с учетом потери стоимости.</a:t>
            </a:r>
          </a:p>
        </p:txBody>
      </p:sp>
      <p:pic>
        <p:nvPicPr>
          <p:cNvPr id="15" name="Picture 2" descr="F:\qr-code.gif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79" t="9880" r="8537" b="10120"/>
          <a:stretch/>
        </p:blipFill>
        <p:spPr bwMode="auto">
          <a:xfrm>
            <a:off x="210325" y="5678298"/>
            <a:ext cx="660471" cy="6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1375872" y="1802733"/>
            <a:ext cx="1233576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/>
              <a:t>#</a:t>
            </a:r>
            <a:r>
              <a:rPr lang="ru-RU" sz="1000" dirty="0" err="1"/>
              <a:t>НАПИ_стоимость_владения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935973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2295</TotalTime>
  <Words>109</Words>
  <Application>Microsoft Office PowerPoint</Application>
  <PresentationFormat>Широкоэкранный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Козлов Александр Л</dc:creator>
  <cp:lastModifiedBy>Болушева Ольга Александровна</cp:lastModifiedBy>
  <cp:revision>261</cp:revision>
  <dcterms:created xsi:type="dcterms:W3CDTF">2025-02-12T06:29:35Z</dcterms:created>
  <dcterms:modified xsi:type="dcterms:W3CDTF">2025-12-04T08:31:05Z</dcterms:modified>
</cp:coreProperties>
</file>