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2" r:id="rId2"/>
  </p:sldIdLst>
  <p:sldSz cx="9144000" cy="6858000" type="screen4x3"/>
  <p:notesSz cx="6761163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6D58"/>
    <a:srgbClr val="6C9485"/>
    <a:srgbClr val="FCFDFC"/>
    <a:srgbClr val="F85D3E"/>
    <a:srgbClr val="FFD13F"/>
    <a:srgbClr val="800080"/>
    <a:srgbClr val="660033"/>
    <a:srgbClr val="FFFFFF"/>
    <a:srgbClr val="C0504D"/>
    <a:srgbClr val="1F49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24" autoAdjust="0"/>
    <p:restoredTop sz="96412" autoAdjust="0"/>
  </p:normalViewPr>
  <p:slideViewPr>
    <p:cSldViewPr snapToGrid="0">
      <p:cViewPr>
        <p:scale>
          <a:sx n="106" d="100"/>
          <a:sy n="106" d="100"/>
        </p:scale>
        <p:origin x="2148" y="1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199" y="258762"/>
            <a:ext cx="7704667" cy="443971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199" y="824971"/>
            <a:ext cx="7704667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98641" y="6587067"/>
            <a:ext cx="387350" cy="1344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1219199" y="1273704"/>
            <a:ext cx="7702549" cy="4974696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56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4307" y="6592358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4762104"/>
            <a:ext cx="7694083" cy="148629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38200"/>
            <a:ext cx="2437208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38200"/>
            <a:ext cx="243242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38200"/>
            <a:ext cx="243941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580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92439"/>
            <a:ext cx="2437208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92439"/>
            <a:ext cx="243242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92439"/>
            <a:ext cx="243941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7542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9"/>
          </p:nvPr>
        </p:nvSpPr>
        <p:spPr>
          <a:xfrm>
            <a:off x="3857113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0"/>
          </p:nvPr>
        </p:nvSpPr>
        <p:spPr>
          <a:xfrm>
            <a:off x="6481760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idx="21"/>
          </p:nvPr>
        </p:nvSpPr>
        <p:spPr>
          <a:xfrm>
            <a:off x="1227666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557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Контакты</a:t>
            </a:r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Сайты: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Телефон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Факс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376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en-US" dirty="0"/>
              <a:t>Contacts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Site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:      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Phone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Fax: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935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7665" y="838200"/>
            <a:ext cx="7694083" cy="541020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17957" y="6596592"/>
            <a:ext cx="372535" cy="1090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3353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7666" y="821267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326467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850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72571" y="821268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227666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028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7665" y="3928533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2333" y="3928533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7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7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831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6"/>
            <a:ext cx="377613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6"/>
            <a:ext cx="379941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10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221133" y="6594475"/>
            <a:ext cx="366446" cy="1174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1219199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26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2445675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20"/>
          </p:nvPr>
        </p:nvSpPr>
        <p:spPr>
          <a:xfrm>
            <a:off x="3165827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21"/>
          </p:nvPr>
        </p:nvSpPr>
        <p:spPr>
          <a:xfrm>
            <a:off x="5112455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2"/>
          </p:nvPr>
        </p:nvSpPr>
        <p:spPr>
          <a:xfrm>
            <a:off x="7059082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212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833172"/>
            <a:ext cx="7694083" cy="150512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2529947"/>
            <a:ext cx="2437208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2529947"/>
            <a:ext cx="243242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2529947"/>
            <a:ext cx="243941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573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1354845"/>
            <a:ext cx="7694083" cy="248055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4004733"/>
            <a:ext cx="2437208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4004733"/>
            <a:ext cx="243242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4004733"/>
            <a:ext cx="243941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7702549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76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22419" y="205058"/>
            <a:ext cx="7719173" cy="429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2418" y="815341"/>
            <a:ext cx="7719173" cy="55410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8682037" y="6636005"/>
            <a:ext cx="259553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195869" y="6636005"/>
            <a:ext cx="6824056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 userDrawn="1"/>
        </p:nvSpPr>
        <p:spPr>
          <a:xfrm>
            <a:off x="6961625" y="6542073"/>
            <a:ext cx="179568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1" dirty="0">
                <a:solidFill>
                  <a:srgbClr val="2C3E50"/>
                </a:solidFill>
              </a:rPr>
              <a:t>Russian Automotive</a:t>
            </a:r>
            <a:r>
              <a:rPr lang="en-US" sz="700" b="1" baseline="0" dirty="0">
                <a:solidFill>
                  <a:srgbClr val="2C3E50"/>
                </a:solidFill>
              </a:rPr>
              <a:t> Market Research</a:t>
            </a:r>
            <a:endParaRPr lang="ru-RU" sz="700" b="1" dirty="0">
              <a:solidFill>
                <a:srgbClr val="2C3E50"/>
              </a:solidFill>
            </a:endParaRPr>
          </a:p>
        </p:txBody>
      </p:sp>
      <p:sp>
        <p:nvSpPr>
          <p:cNvPr id="19" name="Прямоугольник 18"/>
          <p:cNvSpPr/>
          <p:nvPr userDrawn="1"/>
        </p:nvSpPr>
        <p:spPr>
          <a:xfrm>
            <a:off x="1238096" y="587616"/>
            <a:ext cx="7719173" cy="18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77" y="200020"/>
            <a:ext cx="925031" cy="61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178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8" r:id="rId3"/>
    <p:sldLayoutId id="2147483675" r:id="rId4"/>
    <p:sldLayoutId id="2147483664" r:id="rId5"/>
    <p:sldLayoutId id="2147483680" r:id="rId6"/>
    <p:sldLayoutId id="2147483672" r:id="rId7"/>
    <p:sldLayoutId id="2147483663" r:id="rId8"/>
    <p:sldLayoutId id="2147483678" r:id="rId9"/>
    <p:sldLayoutId id="2147483676" r:id="rId10"/>
    <p:sldLayoutId id="2147483673" r:id="rId11"/>
    <p:sldLayoutId id="2147483674" r:id="rId12"/>
    <p:sldLayoutId id="2147483677" r:id="rId13"/>
    <p:sldLayoutId id="2147483679" r:id="rId14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1800" kern="1200">
          <a:solidFill>
            <a:srgbClr val="2C3E5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" TargetMode="External"/><Relationship Id="rId2" Type="http://schemas.openxmlformats.org/officeDocument/2006/relationships/hyperlink" Target="https://napinfo.ru/services/tseny-na-avtomobili/dinamika-srednih-tsen-na-novye-gruzovye-avtomobili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1471576" y="145079"/>
            <a:ext cx="7486908" cy="4307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kern="1200">
                <a:solidFill>
                  <a:srgbClr val="2C3E5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>
                <a:solidFill>
                  <a:srgbClr val="00B050"/>
                </a:solidFill>
              </a:rPr>
              <a:t>Седельные </a:t>
            </a:r>
            <a:r>
              <a:rPr lang="ru-RU" sz="1400" dirty="0">
                <a:solidFill>
                  <a:srgbClr val="00B050"/>
                </a:solidFill>
              </a:rPr>
              <a:t>тягачи за один месяц подорожали на 20,6%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158844" y="623510"/>
            <a:ext cx="7804088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t">
              <a:spcAft>
                <a:spcPts val="600"/>
              </a:spcAft>
            </a:pPr>
            <a:r>
              <a:rPr lang="ru-RU" sz="1000" dirty="0"/>
              <a:t>Агентство Russian Automotive Market Research проанализировало </a:t>
            </a:r>
            <a:r>
              <a:rPr lang="ru-RU" sz="1000" dirty="0">
                <a:hlinkClick r:id="rId2"/>
              </a:rPr>
              <a:t>динамику средних цен на новые грузовые автомобили</a:t>
            </a:r>
            <a:r>
              <a:rPr lang="ru-RU" sz="1000" dirty="0"/>
              <a:t> и подготовило отчет.</a:t>
            </a:r>
          </a:p>
          <a:p>
            <a:pPr algn="just" fontAlgn="t">
              <a:spcAft>
                <a:spcPts val="600"/>
              </a:spcAft>
            </a:pPr>
            <a:r>
              <a:rPr lang="ru-RU" sz="1000" dirty="0"/>
              <a:t>Согласно данным RAMR, за год средняя цена на новый грузовой автомобиль выросла на рекордные 41,3%. Так в марте 2022 года средняя цена на новый грузовой</a:t>
            </a:r>
            <a:r>
              <a:rPr lang="en-US" sz="1000" dirty="0"/>
              <a:t> </a:t>
            </a:r>
            <a:r>
              <a:rPr lang="ru-RU" sz="1000" dirty="0"/>
              <a:t>автомобиль достигла  8,7 млн. руб. против 6,1 млн. руб. в марте 2021 г. По сравнению с февралем 2022 года средняя цена на новый грузовой автомобиль в марте 2022 г. выросла на 12%. Седельные тягачи за один месяц подорожали на 20,6%, самосвалы – на 14,1%.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75823" y="3917385"/>
            <a:ext cx="3825397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Динамика средних </a:t>
            </a:r>
            <a:r>
              <a:rPr lang="ru-RU" sz="10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 </a:t>
            </a:r>
            <a:r>
              <a:rPr lang="ru-RU" sz="10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новые седельные тягачи, 2022</a:t>
            </a:r>
          </a:p>
        </p:txBody>
      </p:sp>
      <p:sp>
        <p:nvSpPr>
          <p:cNvPr id="10" name="TextBox 9">
            <a:hlinkClick r:id="rId3"/>
            <a:extLst>
              <a:ext uri="{FF2B5EF4-FFF2-40B4-BE49-F238E27FC236}">
                <a16:creationId xmlns:a16="http://schemas.microsoft.com/office/drawing/2014/main" id="{8951C0F7-5B66-6F43-B268-AF859CE8BA04}"/>
              </a:ext>
            </a:extLst>
          </p:cNvPr>
          <p:cNvSpPr txBox="1"/>
          <p:nvPr/>
        </p:nvSpPr>
        <p:spPr>
          <a:xfrm>
            <a:off x="386862" y="1859280"/>
            <a:ext cx="86252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000" b="1" dirty="0">
                <a:solidFill>
                  <a:srgbClr val="00B050"/>
                </a:solidFill>
                <a:cs typeface="Arial" panose="020B0604020202020204" pitchFamily="34" charset="0"/>
              </a:rPr>
              <a:t>Средние цены на новые </a:t>
            </a:r>
            <a:r>
              <a:rPr lang="ru-RU" sz="1000" b="1" dirty="0">
                <a:solidFill>
                  <a:srgbClr val="00B050"/>
                </a:solidFill>
              </a:rPr>
              <a:t>грузовые автомобили</a:t>
            </a:r>
            <a:endParaRPr lang="ko-KR" altLang="en-US" sz="1000" b="1" dirty="0">
              <a:solidFill>
                <a:srgbClr val="00B050"/>
              </a:solidFill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807389" y="3920633"/>
            <a:ext cx="402800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Динамика средних </a:t>
            </a:r>
            <a:r>
              <a:rPr lang="ru-RU" sz="10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 </a:t>
            </a:r>
            <a:r>
              <a:rPr lang="ru-RU" sz="10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0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новые </a:t>
            </a:r>
            <a:r>
              <a:rPr lang="ru-RU" sz="10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самосвалы, 2022</a:t>
            </a:r>
            <a:endParaRPr lang="ru-RU" sz="10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913" y="2062086"/>
            <a:ext cx="8856601" cy="179226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227" y="4262014"/>
            <a:ext cx="3979744" cy="215453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2868" y="4262014"/>
            <a:ext cx="4237425" cy="2154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4118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бразец заголовк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1050" b="1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3373</TotalTime>
  <Words>129</Words>
  <Application>Microsoft Office PowerPoint</Application>
  <PresentationFormat>Экран (4:3)</PresentationFormat>
  <Paragraphs>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맑은 고딕</vt:lpstr>
      <vt:lpstr>ＭＳ Ｐゴシック</vt:lpstr>
      <vt:lpstr>Arial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Евсегнеев Сергей Михайлович</dc:creator>
  <cp:lastModifiedBy>Болушева Ольга Александровна</cp:lastModifiedBy>
  <cp:revision>404</cp:revision>
  <cp:lastPrinted>2021-12-17T09:54:00Z</cp:lastPrinted>
  <dcterms:created xsi:type="dcterms:W3CDTF">2017-01-10T10:06:35Z</dcterms:created>
  <dcterms:modified xsi:type="dcterms:W3CDTF">2022-04-19T09:17:04Z</dcterms:modified>
</cp:coreProperties>
</file>