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9886" y="678842"/>
            <a:ext cx="7719021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 по итогам первого квартала 2022 г. было </a:t>
            </a:r>
            <a:r>
              <a:rPr lang="ru-RU" sz="1100"/>
              <a:t>продано </a:t>
            </a:r>
            <a:r>
              <a:rPr lang="en-US" sz="1100" smtClean="0"/>
              <a:t/>
            </a:r>
            <a:br>
              <a:rPr lang="en-US" sz="1100" smtClean="0"/>
            </a:br>
            <a:r>
              <a:rPr lang="ru-RU" sz="1100" smtClean="0"/>
              <a:t>10,1 тыс.</a:t>
            </a:r>
            <a:r>
              <a:rPr lang="en-US" sz="1100" smtClean="0"/>
              <a:t> </a:t>
            </a:r>
            <a:r>
              <a:rPr lang="ru-RU" sz="1100" smtClean="0"/>
              <a:t>ед</a:t>
            </a:r>
            <a:r>
              <a:rPr lang="ru-RU" sz="1100" dirty="0"/>
              <a:t>. </a:t>
            </a:r>
            <a:r>
              <a:rPr lang="ru-RU" sz="1100" dirty="0">
                <a:hlinkClick r:id="rId2"/>
              </a:rPr>
              <a:t>новой прицепной техники</a:t>
            </a:r>
            <a:r>
              <a:rPr lang="ru-RU" sz="1100" dirty="0"/>
              <a:t>. По сравнению с аналогичным периодом прошлого года рост составил почти 24%. Рынок же </a:t>
            </a:r>
            <a:r>
              <a:rPr lang="ru-RU" sz="1100" dirty="0">
                <a:hlinkClick r:id="rId2"/>
              </a:rPr>
              <a:t>подержанных прицепов и полуприцепов </a:t>
            </a:r>
            <a:r>
              <a:rPr lang="ru-RU" sz="1100" dirty="0"/>
              <a:t>по итогам первого квартала 2022 года сократился на 13,4%, за первые три месяца текущего года было продано 16,6 тыс. ед. подержанной прицепной техники, за первые три месяца прошлого года – 19,2 тыс. ед.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55177" y="4501193"/>
            <a:ext cx="62865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ТОР-5  лидеров по продажам новой прицепной техники, ед.</a:t>
            </a:r>
            <a:endParaRPr lang="ru-RU" sz="1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61944" y="290116"/>
            <a:ext cx="58863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Рынок новых прицепов вырос на 24%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667570"/>
              </p:ext>
            </p:extLst>
          </p:nvPr>
        </p:nvGraphicFramePr>
        <p:xfrm>
          <a:off x="1867669" y="4767190"/>
          <a:ext cx="6370044" cy="1756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511">
                  <a:extLst>
                    <a:ext uri="{9D8B030D-6E8A-4147-A177-3AD203B41FA5}">
                      <a16:colId xmlns:a16="http://schemas.microsoft.com/office/drawing/2014/main" val="586179301"/>
                    </a:ext>
                  </a:extLst>
                </a:gridCol>
                <a:gridCol w="1592511">
                  <a:extLst>
                    <a:ext uri="{9D8B030D-6E8A-4147-A177-3AD203B41FA5}">
                      <a16:colId xmlns:a16="http://schemas.microsoft.com/office/drawing/2014/main" val="1046229074"/>
                    </a:ext>
                  </a:extLst>
                </a:gridCol>
                <a:gridCol w="1592511">
                  <a:extLst>
                    <a:ext uri="{9D8B030D-6E8A-4147-A177-3AD203B41FA5}">
                      <a16:colId xmlns:a16="http://schemas.microsoft.com/office/drawing/2014/main" val="2961212445"/>
                    </a:ext>
                  </a:extLst>
                </a:gridCol>
                <a:gridCol w="1592511">
                  <a:extLst>
                    <a:ext uri="{9D8B030D-6E8A-4147-A177-3AD203B41FA5}">
                      <a16:colId xmlns:a16="http://schemas.microsoft.com/office/drawing/2014/main" val="206529212"/>
                    </a:ext>
                  </a:extLst>
                </a:gridCol>
              </a:tblGrid>
              <a:tr h="291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Марка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 кв. 2021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 кв. 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Динамика,%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0761403"/>
                  </a:ext>
                </a:extLst>
              </a:tr>
              <a:tr h="209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ТОНАР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489636813"/>
                  </a:ext>
                </a:extLst>
              </a:tr>
              <a:tr h="2093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SCHMITZ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1 214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163923"/>
                  </a:ext>
                </a:extLst>
              </a:tr>
              <a:tr h="2093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KRONE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924199377"/>
                  </a:ext>
                </a:extLst>
              </a:tr>
              <a:tr h="209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ЦЕНТРТРАНСТЕХМАШ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54600,0%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23610785"/>
                  </a:ext>
                </a:extLst>
              </a:tr>
              <a:tr h="209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НЕФАЗ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4089978343"/>
                  </a:ext>
                </a:extLst>
              </a:tr>
              <a:tr h="209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Другие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4 965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5 858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39144353"/>
                  </a:ext>
                </a:extLst>
              </a:tr>
              <a:tr h="209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8 158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10 111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125088146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1474176" y="2111816"/>
            <a:ext cx="7326923" cy="246222"/>
            <a:chOff x="1354015" y="1085313"/>
            <a:chExt cx="7133632" cy="24622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055578" y="1085314"/>
              <a:ext cx="3432069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Динамика рынка подержанных прицепов</a:t>
              </a:r>
              <a:endParaRPr lang="ru-RU" sz="1000" b="1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354015" y="1085313"/>
              <a:ext cx="302455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Динамика рынка новых прицепов</a:t>
              </a:r>
              <a:endParaRPr lang="ru-RU" sz="1000" b="1" dirty="0"/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237" y="2375550"/>
            <a:ext cx="7673176" cy="21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107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2681</TotalTime>
  <Words>98</Words>
  <Application>Microsoft Office PowerPoint</Application>
  <PresentationFormat>Экран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312</cp:revision>
  <cp:lastPrinted>2022-04-29T09:15:39Z</cp:lastPrinted>
  <dcterms:created xsi:type="dcterms:W3CDTF">2017-01-10T10:06:35Z</dcterms:created>
  <dcterms:modified xsi:type="dcterms:W3CDTF">2022-04-29T09:46:09Z</dcterms:modified>
</cp:coreProperties>
</file>