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D58"/>
    <a:srgbClr val="6C9485"/>
    <a:srgbClr val="FCFDFC"/>
    <a:srgbClr val="F85D3E"/>
    <a:srgbClr val="FFD13F"/>
    <a:srgbClr val="800080"/>
    <a:srgbClr val="660033"/>
    <a:srgbClr val="FFFFFF"/>
    <a:srgbClr val="C0504D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300DA-5F04-4CD6-B045-CC3328D83787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8974A-426A-46C5-9710-B248DE9E2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2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tseny-na-poderzhannye-legkie-kommercheskie-avtomobili/" TargetMode="External"/><Relationship Id="rId2" Type="http://schemas.openxmlformats.org/officeDocument/2006/relationships/hyperlink" Target="https://napinfo.ru/services/tseny-na-avtomobili/tseny-na-novye-legkie-kommercheskie-avtomobili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>
                <a:solidFill>
                  <a:srgbClr val="00B050"/>
                </a:solidFill>
              </a:rPr>
              <a:t>Рост цен на подержанные </a:t>
            </a:r>
            <a:r>
              <a:rPr lang="en-US" sz="1400" b="1" dirty="0">
                <a:solidFill>
                  <a:srgbClr val="00B050"/>
                </a:solidFill>
              </a:rPr>
              <a:t>LCV</a:t>
            </a:r>
            <a:r>
              <a:rPr lang="ru-RU" sz="1400" b="1" dirty="0">
                <a:solidFill>
                  <a:srgbClr val="00B050"/>
                </a:solidFill>
              </a:rPr>
              <a:t> и коррекция цен на новые </a:t>
            </a:r>
            <a:r>
              <a:rPr lang="en-US" sz="1400" b="1" dirty="0">
                <a:solidFill>
                  <a:srgbClr val="00B050"/>
                </a:solidFill>
              </a:rPr>
              <a:t>LCV</a:t>
            </a:r>
            <a:endParaRPr lang="ru-RU" sz="1400" b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61497" y="690359"/>
            <a:ext cx="752927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1200"/>
              </a:spcAft>
            </a:pPr>
            <a:r>
              <a:rPr lang="ru-RU" sz="1100" dirty="0"/>
              <a:t>Согласно данным </a:t>
            </a:r>
            <a:r>
              <a:rPr lang="en-US" sz="1100" dirty="0"/>
              <a:t>НАПИ/Russian Automotive Market Research</a:t>
            </a:r>
            <a:r>
              <a:rPr lang="ru-RU" sz="1100" dirty="0"/>
              <a:t>, по итогам 2 квартала 2022 года произошла коррекция </a:t>
            </a:r>
            <a:r>
              <a:rPr lang="ru-RU" sz="1100" dirty="0">
                <a:hlinkClick r:id="rId2"/>
              </a:rPr>
              <a:t>средних рекомендованных розничных цен </a:t>
            </a:r>
            <a:r>
              <a:rPr lang="ru-RU" sz="1100" dirty="0"/>
              <a:t>на новые </a:t>
            </a:r>
            <a:r>
              <a:rPr lang="en-US" sz="1100" dirty="0"/>
              <a:t>LCV</a:t>
            </a:r>
            <a:r>
              <a:rPr lang="ru-RU" sz="1100" dirty="0"/>
              <a:t>. Средние цены </a:t>
            </a:r>
            <a:r>
              <a:rPr lang="en-US" sz="1100" dirty="0"/>
              <a:t> </a:t>
            </a:r>
            <a:r>
              <a:rPr lang="ru-RU" sz="1100" dirty="0"/>
              <a:t>сократились на 8,3% по сравнению с 1 кварталом 2022 года, но все еще выше средних цен в 4 квартале 2021 г. </a:t>
            </a:r>
            <a:r>
              <a:rPr lang="ru-RU" sz="1100" dirty="0">
                <a:hlinkClick r:id="rId3"/>
              </a:rPr>
              <a:t>Средние цены на подержанные автомобили </a:t>
            </a:r>
            <a:r>
              <a:rPr lang="ru-RU" sz="1100" dirty="0"/>
              <a:t>(по крупнейшим интернет-агрегаторам)  во втором квартале текущего года выросли на 37,8% по сравнению с 1 кварталом.</a:t>
            </a:r>
          </a:p>
        </p:txBody>
      </p:sp>
      <p:sp>
        <p:nvSpPr>
          <p:cNvPr id="10" name="TextBox 9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337542" y="4133052"/>
            <a:ext cx="7411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2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Динамика средних цен на подержанные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</a:rPr>
              <a:t>легкие коммерческие автомобили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cs typeface="Arial" panose="020B0604020202020204" pitchFamily="34" charset="0"/>
              </a:rPr>
              <a:t>, тыс. руб.</a:t>
            </a:r>
            <a:endParaRPr lang="ko-KR" altLang="en-US" sz="1200" dirty="0">
              <a:solidFill>
                <a:schemeClr val="accent5">
                  <a:lumMod val="50000"/>
                </a:schemeClr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234125" y="1689719"/>
            <a:ext cx="7411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200" dirty="0" smtClean="0">
                <a:solidFill>
                  <a:srgbClr val="00B050"/>
                </a:solidFill>
                <a:cs typeface="Arial" panose="020B0604020202020204" pitchFamily="34" charset="0"/>
              </a:rPr>
              <a:t>Динамика </a:t>
            </a:r>
            <a:r>
              <a:rPr lang="ru-RU" sz="1200" dirty="0">
                <a:solidFill>
                  <a:srgbClr val="00B050"/>
                </a:solidFill>
                <a:cs typeface="Arial" panose="020B0604020202020204" pitchFamily="34" charset="0"/>
              </a:rPr>
              <a:t>средних цен на новые </a:t>
            </a:r>
            <a:r>
              <a:rPr lang="ru-RU" sz="1200" dirty="0">
                <a:solidFill>
                  <a:srgbClr val="00B050"/>
                </a:solidFill>
              </a:rPr>
              <a:t>легкие коммерческие автомобили</a:t>
            </a:r>
            <a:r>
              <a:rPr lang="ru-RU" sz="1200" dirty="0">
                <a:solidFill>
                  <a:srgbClr val="00B050"/>
                </a:solidFill>
                <a:cs typeface="Arial" panose="020B0604020202020204" pitchFamily="34" charset="0"/>
              </a:rPr>
              <a:t>, тыс. руб.</a:t>
            </a:r>
            <a:endParaRPr lang="ko-KR" altLang="en-US" sz="1200" dirty="0">
              <a:solidFill>
                <a:srgbClr val="00B050"/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8C4DFF0-ECE3-4740-BCD5-22EC7D105B50}"/>
              </a:ext>
            </a:extLst>
          </p:cNvPr>
          <p:cNvSpPr/>
          <p:nvPr/>
        </p:nvSpPr>
        <p:spPr>
          <a:xfrm>
            <a:off x="-783708" y="6399783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914400">
              <a:defRPr/>
            </a:pPr>
            <a:r>
              <a:rPr lang="ru-RU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Источник: НАПИ/</a:t>
            </a:r>
            <a:r>
              <a:rPr lang="en-US" altLang="ko-KR" sz="900" i="1" dirty="0">
                <a:solidFill>
                  <a:prstClr val="black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Russian Automotive Market Research</a:t>
            </a:r>
            <a:endParaRPr lang="ko-KR" altLang="en-US" sz="900" i="1" dirty="0">
              <a:solidFill>
                <a:prstClr val="black"/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752" y="1984156"/>
            <a:ext cx="8260796" cy="21276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599" y="4357415"/>
            <a:ext cx="8340051" cy="189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681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3432</TotalTime>
  <Words>118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408</cp:revision>
  <cp:lastPrinted>2021-12-17T09:54:00Z</cp:lastPrinted>
  <dcterms:created xsi:type="dcterms:W3CDTF">2017-01-10T10:06:35Z</dcterms:created>
  <dcterms:modified xsi:type="dcterms:W3CDTF">2022-07-11T09:40:22Z</dcterms:modified>
</cp:coreProperties>
</file>