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7A32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9" autoAdjust="0"/>
    <p:restoredTop sz="94660"/>
  </p:normalViewPr>
  <p:slideViewPr>
    <p:cSldViewPr snapToGrid="0">
      <p:cViewPr>
        <p:scale>
          <a:sx n="100" d="100"/>
          <a:sy n="100" d="100"/>
        </p:scale>
        <p:origin x="140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dinamika-srednih-tsen-na-poderzhannye-lcv/" TargetMode="External"/><Relationship Id="rId2" Type="http://schemas.openxmlformats.org/officeDocument/2006/relationships/hyperlink" Target="https://napinfo.ru/services/tseny-na-avtomobili/dinamika-srednih-tsen-na-novye-lcv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hyperlink" Target="http://www.free-powerpoint-templates-desig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 txBox="1">
            <a:spLocks/>
          </p:cNvSpPr>
          <p:nvPr/>
        </p:nvSpPr>
        <p:spPr>
          <a:xfrm>
            <a:off x="1916042" y="226614"/>
            <a:ext cx="7012423" cy="430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9776" y="663642"/>
            <a:ext cx="75909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150000"/>
              </a:lnSpc>
              <a:spcAft>
                <a:spcPts val="1200"/>
              </a:spcAft>
            </a:pPr>
            <a:r>
              <a:rPr lang="ru-RU" sz="1100" dirty="0"/>
              <a:t>Согласно данным НАПИ (Национальное Агентство Промышленной Информации) по итогам </a:t>
            </a:r>
            <a:r>
              <a:rPr lang="en-US" sz="1100" dirty="0"/>
              <a:t>3</a:t>
            </a:r>
            <a:r>
              <a:rPr lang="ru-RU" sz="1100" dirty="0"/>
              <a:t> квартала 2022 года средняя </a:t>
            </a:r>
            <a:r>
              <a:rPr lang="ru-RU" sz="1100" dirty="0">
                <a:hlinkClick r:id="rId2"/>
              </a:rPr>
              <a:t>цена на новые легкие коммерческие автомобили</a:t>
            </a:r>
            <a:r>
              <a:rPr lang="ru-RU" sz="1100" dirty="0"/>
              <a:t> (РРЦ) выросла на 7,9% по сравнению со </a:t>
            </a:r>
            <a:r>
              <a:rPr lang="en-US" sz="1100" dirty="0"/>
              <a:t>2</a:t>
            </a:r>
            <a:r>
              <a:rPr lang="ru-RU" sz="1100" dirty="0"/>
              <a:t> кварталом текущего  года. Средняя </a:t>
            </a:r>
            <a:r>
              <a:rPr lang="ru-RU" sz="1100" dirty="0">
                <a:hlinkClick r:id="rId3"/>
              </a:rPr>
              <a:t>цена на подержанные автомобили </a:t>
            </a:r>
            <a:r>
              <a:rPr lang="ru-RU" sz="1100" dirty="0"/>
              <a:t>(по крупнейшим интернет-агрегаторам)  в третьем квартале текущего года сократилась на 20,9% по сравнению со 2 кварталом и  почти сравнялась со средней ценой 1 квартала.</a:t>
            </a:r>
          </a:p>
        </p:txBody>
      </p:sp>
      <p:sp>
        <p:nvSpPr>
          <p:cNvPr id="15" name="TextBox 14">
            <a:hlinkClick r:id="rId4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5170594" y="6309903"/>
            <a:ext cx="39383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26" name="TextBox 25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591733" y="1807848"/>
            <a:ext cx="7157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200" dirty="0">
                <a:solidFill>
                  <a:srgbClr val="4F7A3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средних цен на новые легкие коммерческие автомобили, руб.</a:t>
            </a:r>
            <a:endParaRPr lang="ko-KR" altLang="en-US" sz="1200" dirty="0">
              <a:solidFill>
                <a:srgbClr val="4F7A32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7" name="TextBox 26">
            <a:hlinkClick r:id="rId4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429776" y="4133052"/>
            <a:ext cx="7319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средних цен на подержанные легкие коммерческие автомобили, руб.</a:t>
            </a:r>
            <a:endParaRPr lang="ko-KR" altLang="en-US" sz="1200" dirty="0">
              <a:solidFill>
                <a:srgbClr val="0070C0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8748242-CA8B-4481-9013-A380476B502B}"/>
              </a:ext>
            </a:extLst>
          </p:cNvPr>
          <p:cNvSpPr/>
          <p:nvPr/>
        </p:nvSpPr>
        <p:spPr>
          <a:xfrm>
            <a:off x="1429776" y="283002"/>
            <a:ext cx="76174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solidFill>
                  <a:srgbClr val="FF6600"/>
                </a:solidFill>
              </a:rPr>
              <a:t>Рост цен на новые </a:t>
            </a:r>
            <a:r>
              <a:rPr lang="en-US" dirty="0">
                <a:solidFill>
                  <a:srgbClr val="FF6600"/>
                </a:solidFill>
              </a:rPr>
              <a:t>LCV</a:t>
            </a:r>
            <a:r>
              <a:rPr lang="ru-RU" dirty="0">
                <a:solidFill>
                  <a:srgbClr val="FF6600"/>
                </a:solidFill>
              </a:rPr>
              <a:t> и коррекция цен на подержанные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2096" y="2061759"/>
            <a:ext cx="7606369" cy="196386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2095" y="4346036"/>
            <a:ext cx="7606369" cy="1963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1086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111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48</cp:revision>
  <cp:lastPrinted>2022-10-17T07:44:28Z</cp:lastPrinted>
  <dcterms:created xsi:type="dcterms:W3CDTF">2022-08-09T13:01:09Z</dcterms:created>
  <dcterms:modified xsi:type="dcterms:W3CDTF">2022-10-17T08:26:28Z</dcterms:modified>
</cp:coreProperties>
</file>