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7C7A7"/>
    <a:srgbClr val="615B5B"/>
    <a:srgbClr val="8AE693"/>
    <a:srgbClr val="AAC5FC"/>
    <a:srgbClr val="BBDCF1"/>
    <a:srgbClr val="B3F09A"/>
    <a:srgbClr val="9CEEC7"/>
    <a:srgbClr val="A0EAA9"/>
    <a:srgbClr val="F577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98" d="100"/>
          <a:sy n="98" d="100"/>
        </p:scale>
        <p:origin x="2358" y="3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v-tco.ru/" TargetMode="External"/><Relationship Id="rId2" Type="http://schemas.openxmlformats.org/officeDocument/2006/relationships/hyperlink" Target="https://napinfo.ru/services/marketing-rynka-avtozapchastej/monitoring-tsen-zapasnyh-chastej-masel-i-tehnicheskih-zhidkostej-dlya-tehnicheskogo-osmotra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088150" y="144509"/>
            <a:ext cx="7847241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Рост цен на масло в двигатель в </a:t>
            </a:r>
            <a:r>
              <a:rPr lang="ru-RU" sz="14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марте </a:t>
            </a:r>
            <a:r>
              <a:rPr lang="ru-RU" sz="14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 г</a:t>
            </a:r>
            <a:r>
              <a:rPr lang="ru-RU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67319" y="742167"/>
            <a:ext cx="781131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>
                <a:solidFill>
                  <a:srgbClr val="21212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Агентство Russian Automotive Market Research провело </a:t>
            </a:r>
            <a:r>
              <a:rPr lang="ru-RU" sz="1100" dirty="0" smtClean="0">
                <a:solidFill>
                  <a:srgbClr val="21212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исследование </a:t>
            </a:r>
            <a:r>
              <a:rPr lang="ru-RU" sz="1100" dirty="0" smtClean="0">
                <a:solidFill>
                  <a:srgbClr val="212121"/>
                </a:solidFill>
                <a:latin typeface="Calibri Light" panose="020F0302020204030204" pitchFamily="34" charset="0"/>
                <a:cs typeface="Calibri Light" panose="020F0302020204030204" pitchFamily="34" charset="0"/>
                <a:hlinkClick r:id="rId2"/>
              </a:rPr>
              <a:t>по ценам для технического</a:t>
            </a:r>
            <a:r>
              <a:rPr lang="en-US" sz="1100" dirty="0" smtClean="0">
                <a:solidFill>
                  <a:srgbClr val="212121"/>
                </a:solidFill>
                <a:latin typeface="Calibri Light" panose="020F0302020204030204" pitchFamily="34" charset="0"/>
                <a:cs typeface="Calibri Light" panose="020F0302020204030204" pitchFamily="34" charset="0"/>
                <a:hlinkClick r:id="rId2"/>
              </a:rPr>
              <a:t> </a:t>
            </a:r>
            <a:r>
              <a:rPr lang="ru-RU" sz="1100" dirty="0" smtClean="0">
                <a:solidFill>
                  <a:srgbClr val="212121"/>
                </a:solidFill>
                <a:latin typeface="Calibri Light" panose="020F0302020204030204" pitchFamily="34" charset="0"/>
                <a:cs typeface="Calibri Light" panose="020F0302020204030204" pitchFamily="34" charset="0"/>
                <a:hlinkClick r:id="rId2"/>
              </a:rPr>
              <a:t>осмотра автомобилей </a:t>
            </a:r>
            <a:r>
              <a:rPr lang="ru-RU" sz="1100" dirty="0" smtClean="0">
                <a:solidFill>
                  <a:srgbClr val="21212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сегмента </a:t>
            </a:r>
            <a:r>
              <a:rPr lang="en-US" sz="1100" dirty="0" smtClean="0">
                <a:solidFill>
                  <a:srgbClr val="21212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LCV</a:t>
            </a:r>
            <a:r>
              <a:rPr lang="ru-RU" sz="1100" dirty="0" smtClean="0">
                <a:solidFill>
                  <a:srgbClr val="21212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для  онлайн калькулятора </a:t>
            </a:r>
            <a:r>
              <a:rPr lang="ru-RU" sz="1100" dirty="0" smtClean="0">
                <a:solidFill>
                  <a:srgbClr val="212121"/>
                </a:solidFill>
                <a:latin typeface="Calibri Light" panose="020F0302020204030204" pitchFamily="34" charset="0"/>
                <a:cs typeface="Calibri Light" panose="020F0302020204030204" pitchFamily="34" charset="0"/>
                <a:hlinkClick r:id="rId3"/>
              </a:rPr>
              <a:t>СТОИМОСТЬ ВЛАДЕНИЯ АВТОМОБИЛЕМ</a:t>
            </a:r>
            <a:endParaRPr lang="ru-RU" sz="1100" dirty="0" smtClean="0">
              <a:solidFill>
                <a:srgbClr val="21212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/>
            <a:endParaRPr lang="ru-RU" sz="1100" dirty="0" smtClean="0">
              <a:solidFill>
                <a:srgbClr val="21212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/>
            <a:r>
              <a:rPr lang="ru-RU" sz="1100" dirty="0" smtClean="0">
                <a:solidFill>
                  <a:srgbClr val="21212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По результатам исследования </a:t>
            </a:r>
            <a:r>
              <a:rPr lang="ru-RU" sz="1100" dirty="0">
                <a:latin typeface="Calibri Light" panose="020F0302020204030204" pitchFamily="34" charset="0"/>
                <a:cs typeface="Calibri Light" panose="020F0302020204030204" pitchFamily="34" charset="0"/>
              </a:rPr>
              <a:t>средние цены на </a:t>
            </a:r>
            <a:r>
              <a:rPr lang="ru-RU" sz="1100" dirty="0" smtClean="0">
                <a:solidFill>
                  <a:srgbClr val="21212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оригинальные масла для двигателя на лёгкие коммерческие автомобили </a:t>
            </a:r>
          </a:p>
          <a:p>
            <a:pPr algn="just"/>
            <a:r>
              <a:rPr lang="ru-RU" sz="11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в марте выросли на 88,2% по сравнению с декабрем 2021г. Более </a:t>
            </a:r>
            <a:r>
              <a:rPr lang="ru-RU" sz="1100" dirty="0">
                <a:latin typeface="Calibri Light" panose="020F0302020204030204" pitchFamily="34" charset="0"/>
                <a:cs typeface="Calibri Light" panose="020F0302020204030204" pitchFamily="34" charset="0"/>
              </a:rPr>
              <a:t>всего цены </a:t>
            </a:r>
            <a:r>
              <a:rPr lang="ru-RU" sz="11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выросли на автомобили марки  </a:t>
            </a:r>
            <a:r>
              <a:rPr lang="en-US" sz="11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FIAT</a:t>
            </a:r>
            <a:r>
              <a:rPr lang="ru-RU" sz="11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: +</a:t>
            </a:r>
            <a:r>
              <a:rPr lang="ru-RU" sz="1100" smtClean="0">
                <a:latin typeface="Calibri Light" panose="020F0302020204030204" pitchFamily="34" charset="0"/>
                <a:cs typeface="Calibri Light" panose="020F0302020204030204" pitchFamily="34" charset="0"/>
              </a:rPr>
              <a:t>132,6</a:t>
            </a:r>
            <a:r>
              <a:rPr lang="ru-RU" sz="1100" smtClean="0">
                <a:latin typeface="Calibri Light" panose="020F0302020204030204" pitchFamily="34" charset="0"/>
                <a:cs typeface="Calibri Light" panose="020F0302020204030204" pitchFamily="34" charset="0"/>
              </a:rPr>
              <a:t>%.</a:t>
            </a:r>
            <a:endParaRPr lang="ru-RU" sz="1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CAE00A41-4EF4-46A2-9BAA-85589CE494B0}"/>
              </a:ext>
            </a:extLst>
          </p:cNvPr>
          <p:cNvSpPr/>
          <p:nvPr/>
        </p:nvSpPr>
        <p:spPr>
          <a:xfrm>
            <a:off x="1040860" y="1976351"/>
            <a:ext cx="7801583" cy="25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ru-RU" sz="1200" b="1" dirty="0" smtClean="0"/>
              <a:t>Динамика средних цен </a:t>
            </a:r>
            <a:r>
              <a:rPr lang="ru-RU" sz="1200" b="1" dirty="0"/>
              <a:t>на масло в </a:t>
            </a:r>
            <a:r>
              <a:rPr lang="ru-RU" sz="1200" b="1" dirty="0" smtClean="0"/>
              <a:t>двигатель</a:t>
            </a:r>
            <a:r>
              <a:rPr lang="en-US" sz="1200" b="1" dirty="0" smtClean="0"/>
              <a:t> </a:t>
            </a:r>
            <a:r>
              <a:rPr lang="ru-RU" sz="1200" b="1" dirty="0" smtClean="0"/>
              <a:t>для </a:t>
            </a:r>
            <a:r>
              <a:rPr lang="en-US" sz="1200" b="1" dirty="0" smtClean="0"/>
              <a:t>LCV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руб.</a:t>
            </a:r>
            <a:endParaRPr lang="ru-RU" sz="1200" b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8618" y="2342176"/>
            <a:ext cx="8045382" cy="4080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2756</TotalTime>
  <Words>82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304</cp:revision>
  <cp:lastPrinted>2021-01-12T08:54:06Z</cp:lastPrinted>
  <dcterms:created xsi:type="dcterms:W3CDTF">2017-01-10T10:06:35Z</dcterms:created>
  <dcterms:modified xsi:type="dcterms:W3CDTF">2022-04-04T09:06:01Z</dcterms:modified>
</cp:coreProperties>
</file>