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2" r:id="rId2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6D58"/>
    <a:srgbClr val="6C9485"/>
    <a:srgbClr val="FCFDFC"/>
    <a:srgbClr val="F85D3E"/>
    <a:srgbClr val="FFD13F"/>
    <a:srgbClr val="800080"/>
    <a:srgbClr val="660033"/>
    <a:srgbClr val="FFFFFF"/>
    <a:srgbClr val="C0504D"/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6412" autoAdjust="0"/>
  </p:normalViewPr>
  <p:slideViewPr>
    <p:cSldViewPr snapToGrid="0">
      <p:cViewPr>
        <p:scale>
          <a:sx n="107" d="100"/>
          <a:sy n="107" d="100"/>
        </p:scale>
        <p:origin x="1051" y="-57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BC5759-0351-4FFF-A78E-64F351715132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1243013"/>
            <a:ext cx="447516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84725"/>
            <a:ext cx="5408613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F9E8F2-9C70-462A-B498-E7E52BD250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693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199" y="258762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824971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7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199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6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4307" y="6592358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4762104"/>
            <a:ext cx="7694083" cy="14862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38200"/>
            <a:ext cx="2437208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38200"/>
            <a:ext cx="243242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38200"/>
            <a:ext cx="243941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8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92439"/>
            <a:ext cx="2437208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92439"/>
            <a:ext cx="243242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92439"/>
            <a:ext cx="243941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3857113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6481760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1227666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Контакты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Сайты: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Телефон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Факс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en-US" dirty="0"/>
              <a:t>Contacts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Site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: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Phone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Fax: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3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665" y="838200"/>
            <a:ext cx="7694083" cy="5410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7957" y="6596592"/>
            <a:ext cx="372535" cy="1090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35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666" y="821267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26467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5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72571" y="821268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27666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2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65" y="3928533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2333" y="3928533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7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7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3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6"/>
            <a:ext cx="377613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6"/>
            <a:ext cx="379941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1133" y="6594475"/>
            <a:ext cx="366446" cy="1174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19199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244567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65827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5112455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7059082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1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833172"/>
            <a:ext cx="7694083" cy="150512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2529947"/>
            <a:ext cx="2437208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2529947"/>
            <a:ext cx="243242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2529947"/>
            <a:ext cx="243941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7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1354845"/>
            <a:ext cx="7694083" cy="248055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4004733"/>
            <a:ext cx="2437208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4004733"/>
            <a:ext cx="243242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4004733"/>
            <a:ext cx="243941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7702549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6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2419" y="205058"/>
            <a:ext cx="7719173" cy="429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418" y="815341"/>
            <a:ext cx="7719173" cy="554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8682037" y="6636005"/>
            <a:ext cx="259553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95869" y="6636005"/>
            <a:ext cx="6824056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61625" y="6542073"/>
            <a:ext cx="17956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2C3E50"/>
                </a:solidFill>
              </a:rPr>
              <a:t>Russian Automotive</a:t>
            </a:r>
            <a:r>
              <a:rPr lang="en-US" sz="700" b="1" baseline="0" dirty="0">
                <a:solidFill>
                  <a:srgbClr val="2C3E50"/>
                </a:solidFill>
              </a:rPr>
              <a:t> Market Research</a:t>
            </a:r>
            <a:endParaRPr lang="ru-RU" sz="700" b="1" dirty="0">
              <a:solidFill>
                <a:srgbClr val="2C3E50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1238096" y="587616"/>
            <a:ext cx="7719173" cy="1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7" y="200020"/>
            <a:ext cx="925031" cy="6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75" r:id="rId4"/>
    <p:sldLayoutId id="2147483664" r:id="rId5"/>
    <p:sldLayoutId id="2147483680" r:id="rId6"/>
    <p:sldLayoutId id="2147483672" r:id="rId7"/>
    <p:sldLayoutId id="2147483663" r:id="rId8"/>
    <p:sldLayoutId id="2147483678" r:id="rId9"/>
    <p:sldLayoutId id="2147483676" r:id="rId10"/>
    <p:sldLayoutId id="2147483673" r:id="rId11"/>
    <p:sldLayoutId id="2147483674" r:id="rId12"/>
    <p:sldLayoutId id="2147483677" r:id="rId13"/>
    <p:sldLayoutId id="2147483679" r:id="rId14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C3E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hyperlink" Target="https://napinfo.ru/services/tseny-na-avtomobili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1348483" y="153871"/>
            <a:ext cx="7486908" cy="4307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solidFill>
                  <a:schemeClr val="tx1"/>
                </a:solidFill>
              </a:rPr>
              <a:t>Рост цен на </a:t>
            </a:r>
            <a:r>
              <a:rPr lang="en-US" sz="1400" dirty="0">
                <a:solidFill>
                  <a:schemeClr val="tx1"/>
                </a:solidFill>
              </a:rPr>
              <a:t>LCV</a:t>
            </a:r>
            <a:r>
              <a:rPr lang="ru-RU" sz="1400" dirty="0">
                <a:solidFill>
                  <a:schemeClr val="tx1"/>
                </a:solidFill>
              </a:rPr>
              <a:t> в январе составил 11,8%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0161" y="744794"/>
            <a:ext cx="7578854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>
              <a:spcAft>
                <a:spcPts val="600"/>
              </a:spcAft>
            </a:pPr>
            <a:r>
              <a:rPr lang="ru-RU" sz="1100" dirty="0"/>
              <a:t>Агентство Russian Automotive Market </a:t>
            </a:r>
            <a:r>
              <a:rPr lang="ru-RU" sz="1100" dirty="0" err="1"/>
              <a:t>Research</a:t>
            </a:r>
            <a:r>
              <a:rPr lang="ru-RU" sz="1100" dirty="0"/>
              <a:t> проанализировало </a:t>
            </a:r>
            <a:r>
              <a:rPr lang="ru-RU" sz="1100" dirty="0">
                <a:hlinkClick r:id="rId2"/>
              </a:rPr>
              <a:t>динамику средних рекомендованных розничных цен</a:t>
            </a:r>
            <a:r>
              <a:rPr lang="ru-RU" sz="1100" dirty="0"/>
              <a:t> на новые легкие коммерческие автомобили и подготовило отчет.</a:t>
            </a:r>
          </a:p>
          <a:p>
            <a:pPr algn="just" fontAlgn="t">
              <a:spcAft>
                <a:spcPts val="600"/>
              </a:spcAft>
            </a:pPr>
            <a:r>
              <a:rPr lang="ru-RU" sz="1100" dirty="0"/>
              <a:t>Согласно данным RAMR, в январе 2022 г. новые </a:t>
            </a:r>
            <a:r>
              <a:rPr lang="en-US" sz="1100" dirty="0"/>
              <a:t>LCV </a:t>
            </a:r>
            <a:r>
              <a:rPr lang="ru-RU" sz="1100" dirty="0"/>
              <a:t>в среднем подорожали на 11,8% по сравнению с январем 2021 г. Среди наиболее популярных автомобилей, представленных на графике, лидером по росту средних цен стал </a:t>
            </a:r>
            <a:r>
              <a:rPr lang="en-US" sz="1100" dirty="0"/>
              <a:t>FORD TRANSIT</a:t>
            </a:r>
            <a:r>
              <a:rPr lang="ru-RU" sz="1100" dirty="0"/>
              <a:t>, средние цены на эту модель за год выросли на 21,9%. Среди представленных на графике моделей </a:t>
            </a:r>
            <a:r>
              <a:rPr lang="en-US" sz="1100" dirty="0"/>
              <a:t>RENAULT MASTER</a:t>
            </a:r>
            <a:r>
              <a:rPr lang="ru-RU" sz="1100" dirty="0"/>
              <a:t> подорожал менее остальных (+2%).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48483" y="2342409"/>
            <a:ext cx="65325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/>
              <a:t>Средние цены на новые </a:t>
            </a:r>
            <a:r>
              <a:rPr lang="en-US" sz="1050" b="1" dirty="0"/>
              <a:t>LCV, </a:t>
            </a:r>
            <a:r>
              <a:rPr lang="ru-RU" sz="1050" b="1" dirty="0"/>
              <a:t>руб</a:t>
            </a:r>
            <a:r>
              <a:rPr lang="ru-RU" sz="1050" b="1" dirty="0" smtClean="0"/>
              <a:t>.</a:t>
            </a:r>
            <a:endParaRPr lang="ru-RU" sz="1050" b="1" dirty="0" smtClean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0161" y="2596325"/>
            <a:ext cx="7132320" cy="380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41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бразец загол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050"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3241</TotalTime>
  <Words>103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Евсегнеев Сергей Михайлович</dc:creator>
  <cp:lastModifiedBy>79030</cp:lastModifiedBy>
  <cp:revision>365</cp:revision>
  <cp:lastPrinted>2021-12-17T09:54:00Z</cp:lastPrinted>
  <dcterms:created xsi:type="dcterms:W3CDTF">2017-01-10T10:06:35Z</dcterms:created>
  <dcterms:modified xsi:type="dcterms:W3CDTF">2022-02-16T10:23:12Z</dcterms:modified>
</cp:coreProperties>
</file>