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2" r:id="rId2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6D58"/>
    <a:srgbClr val="6C9485"/>
    <a:srgbClr val="FCFDFC"/>
    <a:srgbClr val="F85D3E"/>
    <a:srgbClr val="FFD13F"/>
    <a:srgbClr val="800080"/>
    <a:srgbClr val="660033"/>
    <a:srgbClr val="FFFFFF"/>
    <a:srgbClr val="C0504D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>
        <p:scale>
          <a:sx n="107" d="100"/>
          <a:sy n="107" d="100"/>
        </p:scale>
        <p:origin x="1051" y="-57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BC5759-0351-4FFF-A78E-64F351715132}" type="datetimeFigureOut">
              <a:rPr lang="ru-RU" smtClean="0"/>
              <a:t>16.02.2022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1243013"/>
            <a:ext cx="4475163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84725"/>
            <a:ext cx="5408613" cy="3914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F9E8F2-9C70-462A-B498-E7E52BD250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7693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hyperlink" Target="https://napinfo.ru/services/tseny-na-avtomobili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1348483" y="153871"/>
            <a:ext cx="7486908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>
                <a:solidFill>
                  <a:schemeClr val="tx1"/>
                </a:solidFill>
              </a:rPr>
              <a:t>Рост цен на </a:t>
            </a:r>
            <a:r>
              <a:rPr lang="en-US" sz="1400" dirty="0">
                <a:solidFill>
                  <a:schemeClr val="tx1"/>
                </a:solidFill>
              </a:rPr>
              <a:t>LCV</a:t>
            </a:r>
            <a:r>
              <a:rPr lang="ru-RU" sz="1400" dirty="0">
                <a:solidFill>
                  <a:schemeClr val="tx1"/>
                </a:solidFill>
              </a:rPr>
              <a:t> в январе составил 11,8%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230161" y="744794"/>
            <a:ext cx="7578854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t">
              <a:spcAft>
                <a:spcPts val="600"/>
              </a:spcAft>
            </a:pPr>
            <a:r>
              <a:rPr lang="ru-RU" sz="1100" dirty="0"/>
              <a:t>Агентство Russian Automotive Market </a:t>
            </a:r>
            <a:r>
              <a:rPr lang="ru-RU" sz="1100" dirty="0" err="1"/>
              <a:t>Research</a:t>
            </a:r>
            <a:r>
              <a:rPr lang="ru-RU" sz="1100" dirty="0"/>
              <a:t> проанализировало </a:t>
            </a:r>
            <a:r>
              <a:rPr lang="ru-RU" sz="1100" dirty="0">
                <a:hlinkClick r:id="rId2"/>
              </a:rPr>
              <a:t>динамику средних рекомендованных розничных цен</a:t>
            </a:r>
            <a:r>
              <a:rPr lang="ru-RU" sz="1100" dirty="0"/>
              <a:t> на новые легкие коммерческие автомобили и подготовило отчет.</a:t>
            </a:r>
          </a:p>
          <a:p>
            <a:pPr algn="just" fontAlgn="t">
              <a:spcAft>
                <a:spcPts val="600"/>
              </a:spcAft>
            </a:pPr>
            <a:r>
              <a:rPr lang="ru-RU" sz="1100" dirty="0"/>
              <a:t>Согласно данным RAMR, в январе 2022 г. новые </a:t>
            </a:r>
            <a:r>
              <a:rPr lang="en-US" sz="1100" dirty="0"/>
              <a:t>LCV </a:t>
            </a:r>
            <a:r>
              <a:rPr lang="ru-RU" sz="1100" dirty="0"/>
              <a:t>в среднем подорожали на 11,8% по сравнению с январем 2021 г. Среди наиболее популярных автомобилей, представленных на графике, лидером по росту средних цен стал </a:t>
            </a:r>
            <a:r>
              <a:rPr lang="en-US" sz="1100" dirty="0"/>
              <a:t>FORD TRANSIT</a:t>
            </a:r>
            <a:r>
              <a:rPr lang="ru-RU" sz="1100" dirty="0"/>
              <a:t>, средние цены на эту модель за год выросли на 21,9%. Среди представленных на графике моделей </a:t>
            </a:r>
            <a:r>
              <a:rPr lang="en-US" sz="1100" dirty="0"/>
              <a:t>RENAULT MASTER</a:t>
            </a:r>
            <a:r>
              <a:rPr lang="ru-RU" sz="1100" dirty="0"/>
              <a:t> подорожал менее остальных (+2%).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48483" y="2342409"/>
            <a:ext cx="65325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/>
              <a:t>Средние цены на новые </a:t>
            </a:r>
            <a:r>
              <a:rPr lang="en-US" sz="1050" b="1" dirty="0"/>
              <a:t>LCV, </a:t>
            </a:r>
            <a:r>
              <a:rPr lang="ru-RU" sz="1050" b="1" dirty="0"/>
              <a:t>руб</a:t>
            </a:r>
            <a:r>
              <a:rPr lang="ru-RU" sz="1050" b="1" dirty="0" smtClean="0"/>
              <a:t>.</a:t>
            </a:r>
            <a:endParaRPr lang="ru-RU" sz="1050" b="1" dirty="0" smtClean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0161" y="2596325"/>
            <a:ext cx="7132320" cy="3808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41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050" b="1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3241</TotalTime>
  <Words>103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79030</cp:lastModifiedBy>
  <cp:revision>365</cp:revision>
  <cp:lastPrinted>2021-12-17T09:54:00Z</cp:lastPrinted>
  <dcterms:created xsi:type="dcterms:W3CDTF">2017-01-10T10:06:35Z</dcterms:created>
  <dcterms:modified xsi:type="dcterms:W3CDTF">2022-02-16T10:23:12Z</dcterms:modified>
</cp:coreProperties>
</file>