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72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72C4"/>
    <a:srgbClr val="70AD47"/>
    <a:srgbClr val="41BD8E"/>
    <a:srgbClr val="FFD85D"/>
    <a:srgbClr val="FFD966"/>
    <a:srgbClr val="FF4747"/>
    <a:srgbClr val="FF7575"/>
    <a:srgbClr val="C2B614"/>
    <a:srgbClr val="BA1306"/>
    <a:srgbClr val="A8AC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24" autoAdjust="0"/>
    <p:restoredTop sz="96416" autoAdjust="0"/>
  </p:normalViewPr>
  <p:slideViewPr>
    <p:cSldViewPr snapToGrid="0">
      <p:cViewPr varScale="1">
        <p:scale>
          <a:sx n="109" d="100"/>
          <a:sy n="109" d="100"/>
        </p:scale>
        <p:origin x="2058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351" cy="49759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728" y="1"/>
            <a:ext cx="2946351" cy="49759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A79F7D-2E40-4980-B88A-311EC428ECC1}" type="datetimeFigureOut">
              <a:rPr lang="ru-RU" smtClean="0"/>
              <a:t>07.07.2022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928" y="4776322"/>
            <a:ext cx="5437821" cy="390789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7451"/>
            <a:ext cx="2946351" cy="49759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728" y="9427451"/>
            <a:ext cx="2946351" cy="49759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FEE3F9-D63A-4D47-82F5-2303E982A3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2394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199" y="258762"/>
            <a:ext cx="7704667" cy="443971"/>
          </a:xfrm>
          <a:prstGeom prst="rect">
            <a:avLst/>
          </a:prstGeom>
        </p:spPr>
        <p:txBody>
          <a:bodyPr anchor="b">
            <a:normAutofit/>
          </a:bodyPr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199" y="824971"/>
            <a:ext cx="7704667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98641" y="6587067"/>
            <a:ext cx="387350" cy="1344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5" name="Content Placeholder 2"/>
          <p:cNvSpPr>
            <a:spLocks noGrp="1"/>
          </p:cNvSpPr>
          <p:nvPr>
            <p:ph idx="13"/>
          </p:nvPr>
        </p:nvSpPr>
        <p:spPr>
          <a:xfrm>
            <a:off x="1219199" y="1273704"/>
            <a:ext cx="7702549" cy="4974696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000">
                <a:solidFill>
                  <a:schemeClr val="tx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560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4307" y="6592358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4762104"/>
            <a:ext cx="7694083" cy="148629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38200"/>
            <a:ext cx="2437208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38200"/>
            <a:ext cx="243242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38200"/>
            <a:ext cx="243941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580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92439"/>
            <a:ext cx="2437208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92439"/>
            <a:ext cx="243242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92439"/>
            <a:ext cx="243941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7542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9"/>
          </p:nvPr>
        </p:nvSpPr>
        <p:spPr>
          <a:xfrm>
            <a:off x="3857113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0"/>
          </p:nvPr>
        </p:nvSpPr>
        <p:spPr>
          <a:xfrm>
            <a:off x="6481760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8" name="Content Placeholder 2"/>
          <p:cNvSpPr>
            <a:spLocks noGrp="1"/>
          </p:cNvSpPr>
          <p:nvPr>
            <p:ph idx="21"/>
          </p:nvPr>
        </p:nvSpPr>
        <p:spPr>
          <a:xfrm>
            <a:off x="1227666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5572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Контакты</a:t>
            </a:r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Сайты: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Телефон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Факс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5376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en-US" dirty="0"/>
              <a:t>Contacts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Site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:      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Phone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Fax: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5935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7665" y="838200"/>
            <a:ext cx="7694083" cy="54102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17957" y="6596592"/>
            <a:ext cx="372535" cy="1090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3353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7666" y="821267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326467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850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72571" y="821268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227666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028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7665" y="3928533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2333" y="3928533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7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7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831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6"/>
            <a:ext cx="377613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6"/>
            <a:ext cx="379941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10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221133" y="6594475"/>
            <a:ext cx="366446" cy="1174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25" name="Content Placeholder 2"/>
          <p:cNvSpPr>
            <a:spLocks noGrp="1"/>
          </p:cNvSpPr>
          <p:nvPr>
            <p:ph idx="1"/>
          </p:nvPr>
        </p:nvSpPr>
        <p:spPr>
          <a:xfrm>
            <a:off x="1219199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26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2445675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20"/>
          </p:nvPr>
        </p:nvSpPr>
        <p:spPr>
          <a:xfrm>
            <a:off x="3165827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21"/>
          </p:nvPr>
        </p:nvSpPr>
        <p:spPr>
          <a:xfrm>
            <a:off x="5112455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2"/>
          </p:nvPr>
        </p:nvSpPr>
        <p:spPr>
          <a:xfrm>
            <a:off x="7059082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212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833172"/>
            <a:ext cx="7694083" cy="150512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2529947"/>
            <a:ext cx="2437208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2529947"/>
            <a:ext cx="243242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2529947"/>
            <a:ext cx="243941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573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1354845"/>
            <a:ext cx="7694083" cy="248055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4004733"/>
            <a:ext cx="2437208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4004733"/>
            <a:ext cx="243242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4004733"/>
            <a:ext cx="243941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7702549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760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22419" y="205058"/>
            <a:ext cx="7719173" cy="4297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2418" y="815341"/>
            <a:ext cx="7719173" cy="55410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8682037" y="6636005"/>
            <a:ext cx="259553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195869" y="6636005"/>
            <a:ext cx="6824056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 userDrawn="1"/>
        </p:nvSpPr>
        <p:spPr>
          <a:xfrm>
            <a:off x="6961625" y="6542073"/>
            <a:ext cx="179568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2C3E50"/>
                </a:solidFill>
              </a:rPr>
              <a:t>Russian Automotive</a:t>
            </a:r>
            <a:r>
              <a:rPr lang="en-US" sz="700" b="1" baseline="0" dirty="0">
                <a:solidFill>
                  <a:srgbClr val="2C3E50"/>
                </a:solidFill>
              </a:rPr>
              <a:t> Market Research</a:t>
            </a:r>
            <a:endParaRPr lang="ru-RU" sz="700" b="1" dirty="0">
              <a:solidFill>
                <a:srgbClr val="2C3E50"/>
              </a:solidFill>
            </a:endParaRPr>
          </a:p>
        </p:txBody>
      </p:sp>
      <p:sp>
        <p:nvSpPr>
          <p:cNvPr id="19" name="Прямоугольник 18"/>
          <p:cNvSpPr/>
          <p:nvPr userDrawn="1"/>
        </p:nvSpPr>
        <p:spPr>
          <a:xfrm>
            <a:off x="1238096" y="587616"/>
            <a:ext cx="7719173" cy="18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" name="Рисунок 19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377" y="200020"/>
            <a:ext cx="925031" cy="615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178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8" r:id="rId3"/>
    <p:sldLayoutId id="2147483675" r:id="rId4"/>
    <p:sldLayoutId id="2147483664" r:id="rId5"/>
    <p:sldLayoutId id="2147483680" r:id="rId6"/>
    <p:sldLayoutId id="2147483672" r:id="rId7"/>
    <p:sldLayoutId id="2147483663" r:id="rId8"/>
    <p:sldLayoutId id="2147483678" r:id="rId9"/>
    <p:sldLayoutId id="2147483676" r:id="rId10"/>
    <p:sldLayoutId id="2147483673" r:id="rId11"/>
    <p:sldLayoutId id="2147483674" r:id="rId12"/>
    <p:sldLayoutId id="2147483677" r:id="rId13"/>
    <p:sldLayoutId id="2147483679" r:id="rId14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1800" kern="1200">
          <a:solidFill>
            <a:srgbClr val="2C3E5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400" b="1" dirty="0">
                <a:solidFill>
                  <a:srgbClr val="4472C4"/>
                </a:solidFill>
              </a:rPr>
              <a:t>Российские автомобили теснят корейцев и китайцев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123950" y="703372"/>
            <a:ext cx="7797799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t">
              <a:spcAft>
                <a:spcPts val="600"/>
              </a:spcAft>
            </a:pPr>
            <a:r>
              <a:rPr lang="ru-RU" sz="1050" dirty="0">
                <a:solidFill>
                  <a:srgbClr val="212121"/>
                </a:solidFill>
                <a:latin typeface="Arial" panose="020B0604020202020204" pitchFamily="34" charset="0"/>
              </a:rPr>
              <a:t>В июне 2022 года согласно данным Ассоциации европейского бизнеса меньше всего сократились продажи китайских легковых и легких коммерческих автомобилей (-47,7% по сравнению с июнем 2021 г.), что позволило китайским брендам в июне 2022 г. нарастить свою долю до 12,3%. Тем не менее, по результатам мая 2022 г. китайские бренды занимали 13% рынка. На долю российских брендов в июне пришлось 42,4 %, по сравнению с маем текущего года российские автомобили увеличили долю на 5,8%. Корейские автомобили в июне заняли 23,4% рынка, сократив свою долю по сравнению с маем на 2,9%.</a:t>
            </a:r>
          </a:p>
        </p:txBody>
      </p:sp>
      <p:grpSp>
        <p:nvGrpSpPr>
          <p:cNvPr id="4" name="Группа 3"/>
          <p:cNvGrpSpPr/>
          <p:nvPr/>
        </p:nvGrpSpPr>
        <p:grpSpPr>
          <a:xfrm>
            <a:off x="999755" y="1719896"/>
            <a:ext cx="7691319" cy="427499"/>
            <a:chOff x="1453334" y="1867138"/>
            <a:chExt cx="7691319" cy="427499"/>
          </a:xfrm>
        </p:grpSpPr>
        <p:sp>
          <p:nvSpPr>
            <p:cNvPr id="3" name="Прямоугольник 2">
              <a:extLst>
                <a:ext uri="{FF2B5EF4-FFF2-40B4-BE49-F238E27FC236}">
                  <a16:creationId xmlns:a16="http://schemas.microsoft.com/office/drawing/2014/main" id="{8B0B1BBE-3259-4533-8017-D7868509A5AB}"/>
                </a:ext>
              </a:extLst>
            </p:cNvPr>
            <p:cNvSpPr/>
            <p:nvPr/>
          </p:nvSpPr>
          <p:spPr>
            <a:xfrm>
              <a:off x="1453334" y="1894527"/>
              <a:ext cx="3184281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1000" b="1" dirty="0"/>
                <a:t>Продажи по стране происхождения бренда, июнь, ед.</a:t>
              </a:r>
            </a:p>
          </p:txBody>
        </p:sp>
        <p:sp>
          <p:nvSpPr>
            <p:cNvPr id="8" name="Прямоугольник 7">
              <a:extLst>
                <a:ext uri="{FF2B5EF4-FFF2-40B4-BE49-F238E27FC236}">
                  <a16:creationId xmlns:a16="http://schemas.microsoft.com/office/drawing/2014/main" id="{8B0B1BBE-3259-4533-8017-D7868509A5AB}"/>
                </a:ext>
              </a:extLst>
            </p:cNvPr>
            <p:cNvSpPr/>
            <p:nvPr/>
          </p:nvSpPr>
          <p:spPr>
            <a:xfrm>
              <a:off x="5822463" y="1867138"/>
              <a:ext cx="3322190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1000" b="1" dirty="0"/>
                <a:t>Структура рынка по стране происхождения бренда, июнь.</a:t>
              </a:r>
            </a:p>
          </p:txBody>
        </p:sp>
      </p:grp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08F3603A-3D7C-4C50-9AD3-41804777FEB7}"/>
              </a:ext>
            </a:extLst>
          </p:cNvPr>
          <p:cNvCxnSpPr>
            <a:cxnSpLocks/>
          </p:cNvCxnSpPr>
          <p:nvPr/>
        </p:nvCxnSpPr>
        <p:spPr>
          <a:xfrm>
            <a:off x="420432" y="6456467"/>
            <a:ext cx="1614467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482533" y="6426144"/>
            <a:ext cx="1064715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900" i="1" dirty="0"/>
              <a:t>* массой до 6 т.</a:t>
            </a:r>
          </a:p>
        </p:txBody>
      </p:sp>
      <p:sp>
        <p:nvSpPr>
          <p:cNvPr id="14" name="TextBox 13">
            <a:hlinkClick r:id="rId2"/>
            <a:extLst>
              <a:ext uri="{FF2B5EF4-FFF2-40B4-BE49-F238E27FC236}">
                <a16:creationId xmlns:a16="http://schemas.microsoft.com/office/drawing/2014/main" id="{367F19FD-A728-244F-A721-C32F573A2B6C}"/>
              </a:ext>
            </a:extLst>
          </p:cNvPr>
          <p:cNvSpPr txBox="1"/>
          <p:nvPr/>
        </p:nvSpPr>
        <p:spPr>
          <a:xfrm>
            <a:off x="4989095" y="6327622"/>
            <a:ext cx="402280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914400">
              <a:defRPr/>
            </a:pPr>
            <a:r>
              <a:rPr lang="ru-RU" altLang="ko-KR" sz="900" i="1" dirty="0">
                <a:solidFill>
                  <a:prstClr val="black"/>
                </a:solidFill>
                <a:ea typeface="맑은 고딕" panose="020B0503020000020004" pitchFamily="34" charset="-127"/>
                <a:cs typeface="Arial" panose="020B0604020202020204" pitchFamily="34" charset="0"/>
              </a:rPr>
              <a:t>Источник: </a:t>
            </a:r>
            <a:r>
              <a:rPr lang="en-US" altLang="ko-KR" sz="900" i="1" dirty="0">
                <a:solidFill>
                  <a:prstClr val="black"/>
                </a:solidFill>
                <a:ea typeface="맑은 고딕" panose="020B0503020000020004" pitchFamily="34" charset="-127"/>
                <a:cs typeface="Arial" panose="020B0604020202020204" pitchFamily="34" charset="0"/>
              </a:rPr>
              <a:t>AEB</a:t>
            </a:r>
            <a:r>
              <a:rPr lang="ru-RU" altLang="ko-KR" sz="900" i="1" dirty="0">
                <a:solidFill>
                  <a:prstClr val="black"/>
                </a:solidFill>
                <a:ea typeface="맑은 고딕" panose="020B0503020000020004" pitchFamily="34" charset="-127"/>
                <a:cs typeface="Arial" panose="020B0604020202020204" pitchFamily="34" charset="0"/>
              </a:rPr>
              <a:t>, анализ НАПИ/</a:t>
            </a:r>
            <a:r>
              <a:rPr lang="en-US" altLang="ko-KR" sz="900" i="1" dirty="0">
                <a:solidFill>
                  <a:prstClr val="black"/>
                </a:solidFill>
                <a:ea typeface="맑은 고딕" panose="020B0503020000020004" pitchFamily="34" charset="-127"/>
                <a:cs typeface="Arial" panose="020B0604020202020204" pitchFamily="34" charset="0"/>
              </a:rPr>
              <a:t>Russian Automotive Market Research</a:t>
            </a:r>
            <a:endParaRPr lang="ko-KR" altLang="en-US" sz="900" i="1" dirty="0">
              <a:solidFill>
                <a:prstClr val="black"/>
              </a:solidFill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1669" y="2187344"/>
            <a:ext cx="8285469" cy="3915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87309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бразец заголовка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3447</TotalTime>
  <Words>143</Words>
  <Application>Microsoft Office PowerPoint</Application>
  <PresentationFormat>Экран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맑은 고딕</vt:lpstr>
      <vt:lpstr>ＭＳ Ｐゴシック</vt:lpstr>
      <vt:lpstr>Arial</vt:lpstr>
      <vt:lpstr>Calibri</vt:lpstr>
      <vt:lpstr>Тема Office</vt:lpstr>
      <vt:lpstr>Российские автомобили теснят корейцев и китайцев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Евсегнеев Сергей Михайлович</dc:creator>
  <cp:lastModifiedBy>Болушева Ольга Александровна</cp:lastModifiedBy>
  <cp:revision>379</cp:revision>
  <cp:lastPrinted>2022-07-07T07:46:17Z</cp:lastPrinted>
  <dcterms:created xsi:type="dcterms:W3CDTF">2017-01-10T10:06:35Z</dcterms:created>
  <dcterms:modified xsi:type="dcterms:W3CDTF">2022-07-07T08:58:24Z</dcterms:modified>
</cp:coreProperties>
</file>