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2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70AD47"/>
    <a:srgbClr val="41BD8E"/>
    <a:srgbClr val="FFD85D"/>
    <a:srgbClr val="FFD966"/>
    <a:srgbClr val="FF4747"/>
    <a:srgbClr val="FF7575"/>
    <a:srgbClr val="C2B614"/>
    <a:srgbClr val="BA1306"/>
    <a:srgbClr val="A8AC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6" autoAdjust="0"/>
  </p:normalViewPr>
  <p:slideViewPr>
    <p:cSldViewPr snapToGrid="0">
      <p:cViewPr varScale="1">
        <p:scale>
          <a:sx n="109" d="100"/>
          <a:sy n="109" d="100"/>
        </p:scale>
        <p:origin x="205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51" cy="4975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1"/>
            <a:ext cx="2946351" cy="4975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79F7D-2E40-4980-B88A-311EC428ECC1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76322"/>
            <a:ext cx="5437821" cy="39078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451"/>
            <a:ext cx="2946351" cy="4975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27451"/>
            <a:ext cx="2946351" cy="4975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EE3F9-D63A-4D47-82F5-2303E982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39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b="1" dirty="0">
                <a:solidFill>
                  <a:srgbClr val="4472C4"/>
                </a:solidFill>
              </a:rPr>
              <a:t>Российские автомобили теснят корейцев и китайцев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23950" y="703372"/>
            <a:ext cx="779779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</a:rPr>
              <a:t>В июне 2022 года согласно данным Ассоциации европейского бизнеса меньше всего сократились продажи китайских легковых и легких коммерческих автомобилей (-47,7% по сравнению с июнем 2021 г.), что позволило китайским брендам в июне 2022 г. нарастить свою долю до 12,3%. Тем не менее, по результатам мая 2022 г. китайские бренды занимали 13% рынка. На долю российских брендов в июне пришлось 42,4 %, по сравнению с маем текущего года российские автомобили увеличили долю на 5,8%. Корейские автомобили в июне заняли 23,4% рынка, сократив свою долю по сравнению с маем на 2,9%.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999755" y="1719896"/>
            <a:ext cx="7691319" cy="427499"/>
            <a:chOff x="1453334" y="1867138"/>
            <a:chExt cx="7691319" cy="427499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8B0B1BBE-3259-4533-8017-D7868509A5AB}"/>
                </a:ext>
              </a:extLst>
            </p:cNvPr>
            <p:cNvSpPr/>
            <p:nvPr/>
          </p:nvSpPr>
          <p:spPr>
            <a:xfrm>
              <a:off x="1453334" y="1894527"/>
              <a:ext cx="318428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000" b="1" dirty="0"/>
                <a:t>Продажи по стране происхождения бренда, июнь, ед.</a:t>
              </a:r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8B0B1BBE-3259-4533-8017-D7868509A5AB}"/>
                </a:ext>
              </a:extLst>
            </p:cNvPr>
            <p:cNvSpPr/>
            <p:nvPr/>
          </p:nvSpPr>
          <p:spPr>
            <a:xfrm>
              <a:off x="5822463" y="1867138"/>
              <a:ext cx="332219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000" b="1" dirty="0"/>
                <a:t>Структура рынка по стране происхождения бренда, июнь.</a:t>
              </a:r>
            </a:p>
          </p:txBody>
        </p:sp>
      </p:grp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08F3603A-3D7C-4C50-9AD3-41804777FEB7}"/>
              </a:ext>
            </a:extLst>
          </p:cNvPr>
          <p:cNvCxnSpPr>
            <a:cxnSpLocks/>
          </p:cNvCxnSpPr>
          <p:nvPr/>
        </p:nvCxnSpPr>
        <p:spPr>
          <a:xfrm>
            <a:off x="420432" y="6456467"/>
            <a:ext cx="161446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82533" y="6426144"/>
            <a:ext cx="10647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i="1" dirty="0"/>
              <a:t>* массой до 6 т.</a:t>
            </a:r>
          </a:p>
        </p:txBody>
      </p:sp>
      <p:sp>
        <p:nvSpPr>
          <p:cNvPr id="14" name="TextBox 13">
            <a:hlinkClick r:id="rId2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989095" y="6327622"/>
            <a:ext cx="402280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>
              <a:defRPr/>
            </a:pPr>
            <a:r>
              <a:rPr lang="ru-RU" altLang="ko-KR" sz="900" i="1" dirty="0">
                <a:solidFill>
                  <a:prstClr val="black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Источник: </a:t>
            </a:r>
            <a:r>
              <a:rPr lang="en-US" altLang="ko-KR" sz="900" i="1" dirty="0">
                <a:solidFill>
                  <a:prstClr val="black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AEB</a:t>
            </a:r>
            <a:r>
              <a:rPr lang="ru-RU" altLang="ko-KR" sz="900" i="1" dirty="0">
                <a:solidFill>
                  <a:prstClr val="black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, анализ НАПИ/</a:t>
            </a:r>
            <a:r>
              <a:rPr lang="en-US" altLang="ko-KR" sz="900" i="1" dirty="0">
                <a:solidFill>
                  <a:prstClr val="black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Russian Automotive Market Research</a:t>
            </a:r>
            <a:endParaRPr lang="ko-KR" altLang="en-US" sz="900" i="1" dirty="0">
              <a:solidFill>
                <a:prstClr val="black"/>
              </a:solidFill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69" y="2187344"/>
            <a:ext cx="8285469" cy="391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730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3447</TotalTime>
  <Words>143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ＭＳ Ｐゴシック</vt:lpstr>
      <vt:lpstr>Arial</vt:lpstr>
      <vt:lpstr>Calibri</vt:lpstr>
      <vt:lpstr>Тема Office</vt:lpstr>
      <vt:lpstr>Российские автомобили теснят корейцев и китайцев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379</cp:revision>
  <cp:lastPrinted>2022-07-07T07:46:17Z</cp:lastPrinted>
  <dcterms:created xsi:type="dcterms:W3CDTF">2017-01-10T10:06:35Z</dcterms:created>
  <dcterms:modified xsi:type="dcterms:W3CDTF">2022-07-07T08:58:24Z</dcterms:modified>
</cp:coreProperties>
</file>