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9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11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25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7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6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50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7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6203B-A3B0-4350-BF6E-6BDCF86AE970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D64E-BE20-481B-B2A8-8C612EA7FA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9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hyperlink" Target="https://dv-tco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8748242-CA8B-4481-9013-A380476B502B}"/>
              </a:ext>
            </a:extLst>
          </p:cNvPr>
          <p:cNvSpPr/>
          <p:nvPr/>
        </p:nvSpPr>
        <p:spPr>
          <a:xfrm>
            <a:off x="4283042" y="350736"/>
            <a:ext cx="761741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Реально ли владеть электромобилем дешевле?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532467" y="689290"/>
            <a:ext cx="105410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ts val="1500"/>
              </a:lnSpc>
              <a:spcAft>
                <a:spcPts val="1200"/>
              </a:spcAft>
            </a:pP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Все больше компаний рассматривают покупку электромобилей для своего автопарка. Маркетинговое </a:t>
            </a:r>
            <a:r>
              <a:rPr lang="ru-RU" sz="1000" smtClean="0">
                <a:latin typeface="Arial" panose="020B0604020202020204" pitchFamily="34" charset="0"/>
                <a:cs typeface="Arial" panose="020B0604020202020204" pitchFamily="34" charset="0"/>
              </a:rPr>
              <a:t>агентство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НАПИ сравнило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стоимость владения (ТСО)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различными электромобилями и автомобилями с ДВС в г. Москва при 30 000 км пробега в год. Условия сравнения: автомобиль покупается юридическим лицом за собственные средства, в затраты вошли потеря стоимости автомобиля, транспортный налог, госпошлина, стоимость всех ТО (запчасти и работы), стоимость текущего ремонта (запчасти и работы), шины, шиномонтаж, ОСАГО, КАСКО, стоимость топлива, стоимость зарядки – 16  руб.  за 1 кВт.  Расчет делался для 3 и 5 лет владения автомобилем. Расчеты показали, что при сопоставимой цене электромобиля и автомобиля с ДВС стоимость владения «электричкой» оказывается меньше. Если «электричка» </a:t>
            </a:r>
            <a:r>
              <a:rPr lang="ru-RU" sz="1000" smtClean="0">
                <a:latin typeface="Arial" panose="020B0604020202020204" pitchFamily="34" charset="0"/>
                <a:cs typeface="Arial" panose="020B0604020202020204" pitchFamily="34" charset="0"/>
              </a:rPr>
              <a:t>существенно </a:t>
            </a:r>
            <a:r>
              <a:rPr lang="ru-RU" sz="1000">
                <a:latin typeface="Arial" panose="020B0604020202020204" pitchFamily="34" charset="0"/>
                <a:cs typeface="Arial" panose="020B0604020202020204" pitchFamily="34" charset="0"/>
              </a:rPr>
              <a:t>дешевле традиционного автомобиля, то экономия на км пробега может достигать  7-9 руб.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271427"/>
              </p:ext>
            </p:extLst>
          </p:nvPr>
        </p:nvGraphicFramePr>
        <p:xfrm>
          <a:off x="1221333" y="2164771"/>
          <a:ext cx="10852134" cy="4371424"/>
        </p:xfrm>
        <a:graphic>
          <a:graphicData uri="http://schemas.openxmlformats.org/drawingml/2006/table">
            <a:tbl>
              <a:tblPr/>
              <a:tblGrid>
                <a:gridCol w="1924134">
                  <a:extLst>
                    <a:ext uri="{9D8B030D-6E8A-4147-A177-3AD203B41FA5}">
                      <a16:colId xmlns:a16="http://schemas.microsoft.com/office/drawing/2014/main" val="2162898877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745592086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357477348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418861525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11178454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537136264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976042860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590009218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60416621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2233558165"/>
                    </a:ext>
                  </a:extLst>
                </a:gridCol>
                <a:gridCol w="892800">
                  <a:extLst>
                    <a:ext uri="{9D8B030D-6E8A-4147-A177-3AD203B41FA5}">
                      <a16:colId xmlns:a16="http://schemas.microsoft.com/office/drawing/2014/main" val="3511972217"/>
                    </a:ext>
                  </a:extLst>
                </a:gridCol>
              </a:tblGrid>
              <a:tr h="4068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VOLKSWAGEN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ID.4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SKYWELL </a:t>
                      </a:r>
                      <a:endParaRPr lang="ru-RU" sz="9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ET5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LUXURY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MOSKVICH 3E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Стандарт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EVOLUTE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I-JOY 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LEAPMOTOR </a:t>
                      </a:r>
                      <a:endParaRPr lang="ru-RU" sz="9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C11 Performance </a:t>
                      </a:r>
                      <a:endParaRPr lang="ru-RU" sz="9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edition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HOZON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NETA </a:t>
                      </a:r>
                      <a:endParaRPr lang="ru-RU" sz="9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 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610 </a:t>
                      </a:r>
                      <a:endParaRPr lang="ru-RU" sz="9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Electro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 </a:t>
                      </a:r>
                      <a:endParaRPr lang="ru-RU" sz="9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150.0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кВт)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XIAOPENG </a:t>
                      </a:r>
                      <a:endParaRPr lang="ru-RU" sz="9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G3 </a:t>
                      </a:r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460N </a:t>
                      </a:r>
                      <a:endParaRPr lang="ru-RU" sz="9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pt-B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Electro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GEELY </a:t>
                      </a:r>
                      <a:endParaRPr lang="ru-RU" sz="9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GEOMETRY </a:t>
                      </a:r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 </a:t>
                      </a:r>
                      <a:endParaRPr lang="ru-RU" sz="9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US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Electro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TANK 300 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CHANGAN </a:t>
                      </a:r>
                      <a:r>
                        <a:rPr lang="fr-F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UNI-K </a:t>
                      </a:r>
                      <a:endParaRPr lang="ru-RU" sz="9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fr-FR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 –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 AT Luxe AWD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7D31">
                        <a:lumMod val="20000"/>
                        <a:lumOff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969250"/>
                  </a:ext>
                </a:extLst>
              </a:tr>
              <a:tr h="127253"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Технические характеристики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325042"/>
                  </a:ext>
                </a:extLst>
              </a:tr>
              <a:tr h="2307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Тип ТС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Легковые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автомобили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Легковые </a:t>
                      </a:r>
                      <a:b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автомобили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Легковые </a:t>
                      </a:r>
                      <a:b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автомобили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Легковые </a:t>
                      </a:r>
                      <a:b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автомобили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Легковые </a:t>
                      </a:r>
                      <a:b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автомобили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Легковые </a:t>
                      </a:r>
                      <a:b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автомобили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Легковые </a:t>
                      </a:r>
                      <a:b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автомобили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Легковые </a:t>
                      </a:r>
                      <a:b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автомобили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Легковые </a:t>
                      </a:r>
                      <a:b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ru-RU" sz="900" b="0" i="0" u="none" strike="noStrike" kern="120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  <a:ea typeface="+mn-ea"/>
                          <a:cs typeface="+mn-cs"/>
                        </a:rPr>
                        <a:t>автомобили</a:t>
                      </a:r>
                      <a:endParaRPr lang="ru-RU" sz="9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287233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Год выпуска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78466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Объём </a:t>
                      </a:r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двигателя,л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6015972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Трансмиссия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endParaRPr kumimoji="0" lang="en-US" sz="9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214985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Тип привода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Rear WD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Front WD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Front WD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Front WD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WD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Front WD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Front WD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Front WD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WD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WD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613551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Мощность двигателя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149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272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197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204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227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226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2257229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Тип кузова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SUV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SUV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SUV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SUV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SUV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SUV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SUV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SUV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SUV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SUV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650243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дверей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6722362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Количество сидений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952009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Тип двигателя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Электричество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Электричество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Электричество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Электричество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Электричество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Электричество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Электричество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Электричество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Бензин (92)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Бензин (92)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323150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Страна происхождения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Германия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Китай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Россия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Россия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Китай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Китай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Китай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Китай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Китай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Китай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992197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Емкость батареи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65,5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81,6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57,5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960663"/>
                  </a:ext>
                </a:extLst>
              </a:tr>
              <a:tr h="10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Расход топлива / энергии на 100 км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9,7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8,4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709269"/>
                  </a:ext>
                </a:extLst>
              </a:tr>
              <a:tr h="127253"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ТСО 3 года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lumMod val="20000"/>
                        <a:lumOff val="8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3821558"/>
                  </a:ext>
                </a:extLst>
              </a:tr>
              <a:tr h="1179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автомобиля, руб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3 490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2 440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2 933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3 365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3 699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3 589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9867755"/>
                  </a:ext>
                </a:extLst>
              </a:tr>
              <a:tr h="10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Стоимость владения </a:t>
                      </a:r>
                      <a:r>
                        <a:rPr lang="ru-RU" sz="9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за </a:t>
                      </a:r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километр, руб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25,14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21,49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17,66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19,96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15,93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14,67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14,16</a:t>
                      </a:r>
                      <a:endParaRPr lang="ru-RU" sz="900" b="0" i="0" u="none" strike="noStrike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20,91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22,92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21,13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476471"/>
                  </a:ext>
                </a:extLst>
              </a:tr>
              <a:tr h="1179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владения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месяц, руб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839,47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716,54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141,30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907,47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828,16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676,25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403,87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285,07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300,61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818,26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5023665"/>
                  </a:ext>
                </a:extLst>
              </a:tr>
              <a:tr h="1179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владения в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год, руб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754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073,61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644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598,42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695,62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598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889,69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477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937,94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115,05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424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846,40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627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420,83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687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607,36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819,13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640115"/>
                  </a:ext>
                </a:extLst>
              </a:tr>
              <a:tr h="1179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Стоимость владения за </a:t>
                      </a:r>
                      <a:r>
                        <a:rPr lang="ru-RU" sz="9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года, руб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2 262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220,82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1 933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795,27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1 589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086,85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796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669,08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1 433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813,81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1 320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345,16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1 274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539,21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882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262,50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062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822,07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901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457,40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41509" marR="4612" marT="461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0251702"/>
                  </a:ext>
                </a:extLst>
              </a:tr>
              <a:tr h="117677">
                <a:tc gridSpan="1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ТСО 5 лет</a:t>
                      </a: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3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601639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автомобиля, руб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3 490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3 365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000,00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3 589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900,00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9009599"/>
                  </a:ext>
                </a:extLst>
              </a:tr>
              <a:tr h="108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Стоимость владения </a:t>
                      </a:r>
                      <a:r>
                        <a:rPr lang="ru-RU" sz="9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за </a:t>
                      </a:r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километр, руб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21,09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19,04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15,98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16,66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15,01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12,70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12,63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17,35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21,20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19,11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978018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владения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месяц, руб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52 729,89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47 590,13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939,42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659,56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529,12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759,33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562,55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365,80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004,15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763,04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507230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Стоимость владения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год, руб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632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758,62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571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081,51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273,09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914,67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349,38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381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111,94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750,59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389,60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636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049,75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156,53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7359721"/>
                  </a:ext>
                </a:extLst>
              </a:tr>
              <a:tr h="1176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Стоимость владения за </a:t>
                      </a:r>
                      <a:r>
                        <a:rPr lang="ru-RU" sz="900" b="0" i="0" u="none" strike="noStrike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5 </a:t>
                      </a:r>
                      <a:r>
                        <a:rPr lang="ru-RU" sz="900" b="0" i="0" u="none" strike="noStrike" smtClean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лет, руб</a:t>
                      </a:r>
                      <a:endParaRPr lang="ru-RU" sz="900" b="0" i="0" u="none" strike="noStrike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3 163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793,10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2 855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407,56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396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365,46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499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573,36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251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746,91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905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559,72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893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752,96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601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948,00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180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248,76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865 </a:t>
                      </a:r>
                      <a:r>
                        <a:rPr lang="ru-RU" sz="9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782,67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9438" marR="4382" marT="4382" marB="0" anchor="ctr">
                    <a:lnL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5B9BD5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7229204"/>
                  </a:ext>
                </a:extLst>
              </a:tr>
            </a:tbl>
          </a:graphicData>
        </a:graphic>
      </p:graphicFrame>
      <p:sp>
        <p:nvSpPr>
          <p:cNvPr id="5" name="TextBox 4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7536547" y="6609768"/>
            <a:ext cx="383531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6" name="TextBox 5">
            <a:hlinkClick r:id="rId3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221333" y="1882400"/>
            <a:ext cx="1085213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Стоимость владения автомобилем (ТСО)</a:t>
            </a:r>
          </a:p>
        </p:txBody>
      </p:sp>
    </p:spTree>
    <p:extLst>
      <p:ext uri="{BB962C8B-B14F-4D97-AF65-F5344CB8AC3E}">
        <p14:creationId xmlns:p14="http://schemas.microsoft.com/office/powerpoint/2010/main" val="29463180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669</Words>
  <Application>Microsoft Office PowerPoint</Application>
  <PresentationFormat>Широкоэкранный</PresentationFormat>
  <Paragraphs>282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5</cp:revision>
  <dcterms:created xsi:type="dcterms:W3CDTF">2022-08-09T12:55:45Z</dcterms:created>
  <dcterms:modified xsi:type="dcterms:W3CDTF">2023-06-02T09:07:43Z</dcterms:modified>
</cp:coreProperties>
</file>