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42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B9CA"/>
    <a:srgbClr val="FFE699"/>
    <a:srgbClr val="A9D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47" autoAdjust="0"/>
    <p:restoredTop sz="94660"/>
  </p:normalViewPr>
  <p:slideViewPr>
    <p:cSldViewPr snapToGrid="0">
      <p:cViewPr>
        <p:scale>
          <a:sx n="100" d="100"/>
          <a:sy n="100" d="100"/>
        </p:scale>
        <p:origin x="48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FED361-F383-4F4B-A679-6DA15D5BEC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8B5980B-8F9B-4CDA-9163-97636415A7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41306D-683A-476E-9936-968E79B6F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9C947-C110-444D-8129-7D444A370136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7529C5-5634-4934-9181-47AFFB9A5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7537F7-501E-4EE8-8AD5-B2F8C8191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A442-5A50-4D6D-B918-EA3B694916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405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E0A228-C1D1-4741-AFA2-E9B963193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42F888E-5235-4049-9E42-B15E01B6E5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0F780FF-E692-4492-8166-178FCDEED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9C947-C110-444D-8129-7D444A370136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868BB3-9BF6-4088-BE60-8665C858E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5768AA-647E-4E44-BC15-EE8D899D4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A442-5A50-4D6D-B918-EA3B694916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002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B9C061F-D8D6-4C81-8DD7-245B955DA5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4970657-8CFA-4FB3-8EB6-648DF7C711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337BDB-E5F1-4810-90D2-DB1C9AA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9C947-C110-444D-8129-7D444A370136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FBE8FC-26B3-4652-8D27-019384B8A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ADE6F9-8660-4736-8612-0D0CFE16E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A442-5A50-4D6D-B918-EA3B694916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466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F458C5-530E-46C8-8280-98148371F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10F609-691A-4D6F-8244-D90E8F07D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B9879E-3233-46F7-A8B5-EE58F22B9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9C947-C110-444D-8129-7D444A370136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2349DF-EC23-476C-9338-02A45F019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5DF9CA-DE75-4B8E-8336-7F5F52286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A442-5A50-4D6D-B918-EA3B694916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273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A35C67-FD90-4721-AAE0-1CB131499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5AF06EB-5DCB-43E5-A78D-D33EB752BD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0A2E70-D097-485F-A229-720EB4578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9C947-C110-444D-8129-7D444A370136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BF0097-9EC4-4454-8C0B-1AD67B438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0209F2-F473-4B21-8DBE-1D01DB9DC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A442-5A50-4D6D-B918-EA3B694916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913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3CB03C-D97B-4CD5-80D1-73EC596DA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903420-AC22-4EC3-84F8-67396BF172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F77AD5A-BBF2-4854-8708-44C5CC631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7EE3D69-870D-4507-B050-72364E363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9C947-C110-444D-8129-7D444A370136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600F2B-F2A3-4D35-807D-39A3BBCC8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4F5551-E5A5-40F2-A9F9-EA5741CCE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A442-5A50-4D6D-B918-EA3B694916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329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87E4CF-2893-47AD-8026-CEA5724BB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FFDF87-7FC3-4DC2-9C8F-DB55113327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6A6697B-8163-4340-92C0-54B967DC0B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9FAC0E2-D156-4BBD-B8C2-75BA0FD430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9AA2DC8-6B1B-47DE-8B94-6F2837CF6B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C9A0837-F3C1-4203-8BD8-3B99A75D5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9C947-C110-444D-8129-7D444A370136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0CDAD5C-D0CF-4F5E-9D30-6C53D10D9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2C80947-22A0-4490-A44D-3257178BA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A442-5A50-4D6D-B918-EA3B694916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527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E840C8-3D33-484D-B54C-0A50475FF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88CF12F-0032-44B0-91B7-691EC8D7A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9C947-C110-444D-8129-7D444A370136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14975BA-04C3-48F2-B951-079009FCF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1412E5F-E52A-42E4-8475-55D2EDD0E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A442-5A50-4D6D-B918-EA3B694916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586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7EFCFBF-7003-4746-B39E-0C4731FD0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9C947-C110-444D-8129-7D444A370136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CD1CDDE-165B-48F0-AAC3-3C480137F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679F4B6-C73B-4155-9D63-9F067B544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A442-5A50-4D6D-B918-EA3B694916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491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F6BDA0-E992-4598-A224-D32A89797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4AE556-4C6A-4651-AB1D-9373CCE6C0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1699F-0C1D-4114-B59D-6FF5227BD1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50687FC-CFB1-4777-BEF9-B7D9241B0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9C947-C110-444D-8129-7D444A370136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3A82575-7114-4A55-9EB6-F4246C621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C30AB2A-0A2E-4DE0-B2D1-43D8EA000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A442-5A50-4D6D-B918-EA3B694916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895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080551-75FE-4D3A-86B4-D12810632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25A556A-C352-4B4F-809E-444B04136A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D46AE10-1A65-40F3-8253-6839221CC5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4C40797-6967-4CC3-A3B7-4EE3F5464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9C947-C110-444D-8129-7D444A370136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CB0A60-8BC9-4F96-BE13-5900F305F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0988427-7A60-45F8-8F5E-8F91FFE8C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A442-5A50-4D6D-B918-EA3B694916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776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E6B6D0-DF1E-4DA7-B55B-4F0C6451F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B661CD-50F1-4233-9200-3FC85436D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DB3459A-6968-455B-8E57-3AC79C6104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9C947-C110-444D-8129-7D444A370136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064DCC-505F-4CDA-87E2-F960FDE0BD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F345F5-EB5E-49E1-831C-5233AF7BF6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A442-5A50-4D6D-B918-EA3B694916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943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5" Type="http://schemas.openxmlformats.org/officeDocument/2006/relationships/hyperlink" Target="https://napinfo.ru/services/avtomobilnaya-statistika/avtomobilnaya-statistika/" TargetMode="External"/><Relationship Id="rId4" Type="http://schemas.openxmlformats.org/officeDocument/2006/relationships/hyperlink" Target="https://napinfo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1271B69-AA02-4C44-AB0D-F9DA999B9A06}"/>
              </a:ext>
            </a:extLst>
          </p:cNvPr>
          <p:cNvSpPr txBox="1">
            <a:spLocks/>
          </p:cNvSpPr>
          <p:nvPr/>
        </p:nvSpPr>
        <p:spPr>
          <a:xfrm>
            <a:off x="11635746" y="243514"/>
            <a:ext cx="391428" cy="1954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defRPr/>
            </a:pPr>
            <a:fld id="{22E1CF2F-19B6-4B01-91BB-CDBA096AD5BE}" type="slidenum">
              <a:rPr lang="en-US" sz="10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defTabSz="914377">
                <a:defRPr/>
              </a:pPr>
              <a:t>1</a:t>
            </a:fld>
            <a:endParaRPr lang="en-US" sz="1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hlinkClick r:id="rId2"/>
            <a:extLst>
              <a:ext uri="{FF2B5EF4-FFF2-40B4-BE49-F238E27FC236}">
                <a16:creationId xmlns:a16="http://schemas.microsoft.com/office/drawing/2014/main" id="{ABD864A0-29EA-4A3A-A79F-EC9ACECEBB8D}"/>
              </a:ext>
            </a:extLst>
          </p:cNvPr>
          <p:cNvSpPr txBox="1"/>
          <p:nvPr/>
        </p:nvSpPr>
        <p:spPr>
          <a:xfrm>
            <a:off x="619212" y="6510744"/>
            <a:ext cx="13148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en-US" altLang="ko-KR" sz="900" dirty="0">
                <a:solidFill>
                  <a:prstClr val="white">
                    <a:lumMod val="65000"/>
                  </a:prstClr>
                </a:solidFill>
                <a:latin typeface="Arial" panose="020B0604020202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www.napinfo.ru</a:t>
            </a:r>
            <a:endParaRPr lang="ko-KR" altLang="en-US" sz="900" dirty="0">
              <a:solidFill>
                <a:prstClr val="white">
                  <a:lumMod val="65000"/>
                </a:prstClr>
              </a:solidFill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A8F4A89-22B8-7C4C-AD26-BB4B17057746}"/>
              </a:ext>
            </a:extLst>
          </p:cNvPr>
          <p:cNvCxnSpPr>
            <a:cxnSpLocks/>
          </p:cNvCxnSpPr>
          <p:nvPr/>
        </p:nvCxnSpPr>
        <p:spPr>
          <a:xfrm flipH="1">
            <a:off x="703311" y="6464655"/>
            <a:ext cx="11155832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7" y="301101"/>
            <a:ext cx="998487" cy="583020"/>
          </a:xfrm>
          <a:prstGeom prst="rect">
            <a:avLst/>
          </a:prstGeom>
        </p:spPr>
      </p:pic>
      <p:cxnSp>
        <p:nvCxnSpPr>
          <p:cNvPr id="17" name="Прямая соединительная линия 16"/>
          <p:cNvCxnSpPr>
            <a:cxnSpLocks/>
          </p:cNvCxnSpPr>
          <p:nvPr/>
        </p:nvCxnSpPr>
        <p:spPr>
          <a:xfrm>
            <a:off x="1420005" y="567059"/>
            <a:ext cx="1002758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Заголовок 1"/>
          <p:cNvSpPr txBox="1">
            <a:spLocks/>
          </p:cNvSpPr>
          <p:nvPr/>
        </p:nvSpPr>
        <p:spPr>
          <a:xfrm>
            <a:off x="1671485" y="301101"/>
            <a:ext cx="9864024" cy="2555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Растут продажи хорошо локализированных автомобилей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9726A-5D2F-4F9D-9245-C5CC7D729D11}"/>
              </a:ext>
            </a:extLst>
          </p:cNvPr>
          <p:cNvSpPr txBox="1"/>
          <p:nvPr/>
        </p:nvSpPr>
        <p:spPr>
          <a:xfrm>
            <a:off x="1465343" y="722258"/>
            <a:ext cx="99822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/>
              <a:t>Маркетинговое агентство </a:t>
            </a:r>
            <a:r>
              <a:rPr lang="ru-RU" sz="1200" dirty="0">
                <a:hlinkClick r:id="rId4"/>
              </a:rPr>
              <a:t>НАПИ</a:t>
            </a:r>
            <a:r>
              <a:rPr lang="en-US" sz="1200" dirty="0"/>
              <a:t> </a:t>
            </a:r>
            <a:r>
              <a:rPr lang="ru-RU" sz="1200" dirty="0"/>
              <a:t>проанализировало продажи легковых автомобилей по степени их локализации в январе-июне 2026 года. Всего было реализовано 596,7 тыс. ед. легковых автомобилей, что на 14,5% больше, чем годом ранее. Из них 375,0 тыс. ед. были произведены в России, что выше прошлогоднего показателя на 37,5%. </a:t>
            </a:r>
          </a:p>
          <a:p>
            <a:pPr algn="just"/>
            <a:endParaRPr lang="ru-RU" sz="1200" dirty="0"/>
          </a:p>
          <a:p>
            <a:pPr algn="just"/>
            <a:r>
              <a:rPr lang="ru-RU" sz="1200" dirty="0"/>
              <a:t>За первое полугодие было продано 236,6 тыс. ед. хорошо локализованных автомобилей и 138,3 тыс. ед. – менее локализованных. Еще 221,7 тыс. ед. проданных автомобилей были импортированными. Продажи хорошо локализованных легковых автомобилей за год выросли на 13,3%, менее локализованных – на 116,7%. При этом </a:t>
            </a:r>
            <a:r>
              <a:rPr lang="ru-RU" sz="1200" dirty="0">
                <a:hlinkClick r:id="rId5"/>
              </a:rPr>
              <a:t>продажи импортированных автомобилей </a:t>
            </a:r>
            <a:r>
              <a:rPr lang="ru-RU" sz="1200" dirty="0"/>
              <a:t>сократились на 10,8%. </a:t>
            </a:r>
          </a:p>
          <a:p>
            <a:pPr algn="just"/>
            <a:endParaRPr lang="ru-RU" sz="1200" dirty="0"/>
          </a:p>
          <a:p>
            <a:pPr algn="just"/>
            <a:r>
              <a:rPr lang="ru-RU" sz="1200" dirty="0"/>
              <a:t>Доля хорошо локализованных автомобилей в продажах в январе-июне составила 39,7% (-0,4 </a:t>
            </a:r>
            <a:r>
              <a:rPr lang="ru-RU" sz="1200" dirty="0" err="1"/>
              <a:t>п.п</a:t>
            </a:r>
            <a:r>
              <a:rPr lang="ru-RU" sz="1200" dirty="0"/>
              <a:t>.), менее локализованных – 23,2% (+11 </a:t>
            </a:r>
            <a:r>
              <a:rPr lang="ru-RU" sz="1200" dirty="0" err="1"/>
              <a:t>п.п</a:t>
            </a:r>
            <a:r>
              <a:rPr lang="ru-RU" sz="1200" dirty="0"/>
              <a:t>.). До 37,2% сократилась доля импортированных автомобилей (-10,5 </a:t>
            </a:r>
            <a:r>
              <a:rPr lang="ru-RU" sz="1200" dirty="0" err="1"/>
              <a:t>п.п</a:t>
            </a:r>
            <a:r>
              <a:rPr lang="ru-RU" sz="1200" dirty="0"/>
              <a:t>.).</a:t>
            </a: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747434" y="48191"/>
            <a:ext cx="10279740" cy="2555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defRPr/>
            </a:pPr>
            <a:endParaRPr lang="ru-RU" sz="16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647516" y="1199308"/>
            <a:ext cx="1431802" cy="4143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#</a:t>
            </a:r>
            <a:r>
              <a:rPr lang="ru-RU" sz="10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НАПИ_легковые_авто</a:t>
            </a:r>
            <a:br>
              <a:rPr lang="ru-RU" sz="1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000" dirty="0">
                <a:latin typeface="+mj-lt"/>
              </a:rPr>
              <a:t>#</a:t>
            </a:r>
            <a:r>
              <a:rPr lang="ru-RU" sz="1000" dirty="0" err="1">
                <a:latin typeface="+mj-lt"/>
              </a:rPr>
              <a:t>НАПИ_продажи</a:t>
            </a:r>
            <a:endParaRPr lang="ru-RU" sz="1000" dirty="0">
              <a:latin typeface="+mj-lt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CD17769-4646-45C9-8E8D-C6449ADB3E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8018" y="3007776"/>
            <a:ext cx="9001125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6944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</TotalTime>
  <Words>179</Words>
  <Application>Microsoft Office PowerPoint</Application>
  <PresentationFormat>Широкоэкранный</PresentationFormat>
  <Paragraphs>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Арабаджи Татьяна В</dc:creator>
  <cp:lastModifiedBy>Болушева Ольга Александровна</cp:lastModifiedBy>
  <cp:revision>38</cp:revision>
  <dcterms:created xsi:type="dcterms:W3CDTF">2026-07-29T10:46:08Z</dcterms:created>
  <dcterms:modified xsi:type="dcterms:W3CDTF">2026-08-03T08:50:36Z</dcterms:modified>
</cp:coreProperties>
</file>