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A67"/>
    <a:srgbClr val="8E9E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8" d="100"/>
          <a:sy n="98" d="100"/>
        </p:scale>
        <p:origin x="2514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C6138-DCEF-480B-AED1-3CCB08E372CC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680FB-EF0A-4AD4-86E2-4EFBF17E40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555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5A127-6FE9-45A3-B4CD-F51F63B8E73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36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apinfo.ru/services/avtomobilnaya-statistika/avtomobilnaya-statistik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4352926" y="6290388"/>
            <a:ext cx="46217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85800">
              <a:defRPr/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242079"/>
              </p:ext>
            </p:extLst>
          </p:nvPr>
        </p:nvGraphicFramePr>
        <p:xfrm>
          <a:off x="1149390" y="2193699"/>
          <a:ext cx="3757338" cy="3896877"/>
        </p:xfrm>
        <a:graphic>
          <a:graphicData uri="http://schemas.openxmlformats.org/drawingml/2006/table">
            <a:tbl>
              <a:tblPr/>
              <a:tblGrid>
                <a:gridCol w="115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693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Марка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  <a:p>
                      <a:pPr algn="ctr" fontAlgn="b"/>
                      <a:r>
                        <a:rPr lang="ru-RU" sz="800" b="1" i="0" u="none" strike="noStrike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800" b="1" i="0" u="none" strike="noStrike" kern="120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01-07)</a:t>
                      </a:r>
                      <a:endParaRPr lang="ru-RU" sz="8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800" b="1" i="0" u="none" strike="noStrike" kern="120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01-07)</a:t>
                      </a:r>
                      <a:endParaRPr lang="ru-RU" sz="8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2023/2022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</a:t>
                      </a:r>
                      <a:r>
                        <a:rPr lang="ru-RU" sz="800" b="1" i="0" u="none" strike="noStrike" baseline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b="1" i="0" u="none" strike="noStrike" baseline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baseline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baseline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</a:t>
                      </a:r>
                      <a:r>
                        <a:rPr lang="ru-RU" sz="8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sz="8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доли 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8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ед.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9E9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SCHMITZ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6,5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8,9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21,3%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5757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KRONE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13,3%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ТОНАР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0,4%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KOEGEL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6,4%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GRUNWALD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3,9%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МАЗ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-0,3%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WIELTON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45,9%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78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НЕФАЗ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4,9%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2,3%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78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KAESSBOHRER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СЕСПЕЛЬ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ТОП-10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26,6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62,9%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73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Другие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11,4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1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30,6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41,7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173491"/>
              </p:ext>
            </p:extLst>
          </p:nvPr>
        </p:nvGraphicFramePr>
        <p:xfrm>
          <a:off x="5048573" y="2191280"/>
          <a:ext cx="3926140" cy="3899296"/>
        </p:xfrm>
        <a:graphic>
          <a:graphicData uri="http://schemas.openxmlformats.org/drawingml/2006/table">
            <a:tbl>
              <a:tblPr/>
              <a:tblGrid>
                <a:gridCol w="1152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8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786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Марка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  <a:p>
                      <a:pPr algn="ctr" fontAlgn="b"/>
                      <a:r>
                        <a:rPr lang="ru-RU" sz="800" b="1" i="0" u="none" strike="noStrike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800" b="1" i="0" u="none" strike="noStrike" kern="120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01-07)</a:t>
                      </a:r>
                      <a:endParaRPr lang="ru-RU" sz="8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800" b="1" i="0" u="none" strike="noStrike" kern="120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01-07)</a:t>
                      </a:r>
                      <a:endParaRPr lang="ru-RU" sz="80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2023/2022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</a:t>
                      </a:r>
                      <a:r>
                        <a:rPr lang="ru-RU" sz="800" b="1" i="0" u="none" strike="noStrike" baseline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b="1" i="0" u="none" strike="noStrike" baseline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baseline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baseline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</a:t>
                      </a:r>
                      <a:b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доли 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</a:t>
                      </a:r>
                      <a:r>
                        <a:rPr lang="ru-RU" sz="8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8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8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8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ru-RU" sz="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ед.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7A6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СЗАП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28,3%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ГКБ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0,7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НЕФАЗ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0,9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15,3%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МАЗ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21,9%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KRONE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167,0%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АВТОМАСТЕР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SCHMITZ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7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ПЛАНЕТА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1,9%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17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ДИЗЕЛЬ-С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1,4%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ТЕХНОСТАВПРИЦЕП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-3,7%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-0,4%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ТОП-10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6,4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69,2%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-0,6%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Другие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30,8%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31,5%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0,6%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1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6429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7,1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9,3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30,9%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7144" marR="7144" marT="7144" marB="0" anchor="ctr">
                    <a:lnL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149390" y="1891188"/>
            <a:ext cx="375733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ТОП-10 брендов подержанных полуприцепов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048573" y="1891188"/>
            <a:ext cx="392614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ТОП-10 брендов подержанных прицепов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6566" y="760651"/>
            <a:ext cx="7437792" cy="8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По данным маркетингового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агентства </a:t>
            </a:r>
            <a:r>
              <a:rPr lang="ru-RU" sz="1050" smtClean="0">
                <a:latin typeface="Arial" panose="020B0604020202020204" pitchFamily="34" charset="0"/>
                <a:cs typeface="Arial" panose="020B0604020202020204" pitchFamily="34" charset="0"/>
              </a:rPr>
              <a:t>НАПИ,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продажи подержанных полуприцепов по итогам  семи месяцев 2023 г. выросли на 36,5%. Лидером рынка остался 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SCHMITZ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с долей 21,3%.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Продажи подержанных прицепов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выросли на 30,9%. На рынке лидируют прицепы  СЗАП с долей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27,3</a:t>
            </a:r>
            <a:r>
              <a:rPr lang="ru-RU" sz="1050" smtClean="0"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  <a:endParaRPr lang="ru-RU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2489200" y="322191"/>
            <a:ext cx="64051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Растет спрос на подержанные прицепы и полуприцепы</a:t>
            </a:r>
          </a:p>
        </p:txBody>
      </p:sp>
    </p:spTree>
    <p:extLst>
      <p:ext uri="{BB962C8B-B14F-4D97-AF65-F5344CB8AC3E}">
        <p14:creationId xmlns:p14="http://schemas.microsoft.com/office/powerpoint/2010/main" val="25185249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401</Words>
  <Application>Microsoft Office PowerPoint</Application>
  <PresentationFormat>Экран (4:3)</PresentationFormat>
  <Paragraphs>212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14</cp:revision>
  <cp:lastPrinted>2023-09-13T07:42:45Z</cp:lastPrinted>
  <dcterms:created xsi:type="dcterms:W3CDTF">2022-08-09T13:01:09Z</dcterms:created>
  <dcterms:modified xsi:type="dcterms:W3CDTF">2023-09-13T08:28:12Z</dcterms:modified>
</cp:coreProperties>
</file>