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C52C0-CD2A-4F97-B483-7C26C5740EC1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D07A0-C966-4CD0-8349-8703BDF706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3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772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apinfo.ru/services/rynok-korporativnyh-avtomobilej/rynok-korporativnyh-avtomobilej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1230923" y="-1169377"/>
            <a:ext cx="45719" cy="105508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7205745" y="6349275"/>
            <a:ext cx="4688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НАПИ / Национальное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498584"/>
              </p:ext>
            </p:extLst>
          </p:nvPr>
        </p:nvGraphicFramePr>
        <p:xfrm>
          <a:off x="1593261" y="1793441"/>
          <a:ext cx="3921714" cy="453508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53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9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19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0288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Кол-во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Доля</a:t>
                      </a:r>
                      <a:r>
                        <a:rPr lang="ru-RU" sz="1200" baseline="0" dirty="0">
                          <a:latin typeface="+mj-lt"/>
                        </a:rPr>
                        <a:t> 2022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LADA GRANTA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10,1%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LADA LARGUS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4,2%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LADA NIVA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LADA VESTA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KIA RIO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VOLKSWAGEN POLO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GEELY COOLRAY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HAVAL JOLION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HYUNDAI SOLARIS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UAZ PATRIOT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LADA 4x4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RENAULT DUSTER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CHERY TIGGO 7 PRO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SKODA RAPID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TOYOTA CAMRY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RENAULT LOGAN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CHERY TIGGO 4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1,9%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NISSAN QASHQAI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GEELY TUGELLA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GEELY ATLAS PRO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1,1%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ТОП-20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59,2%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Другие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40,8%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8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4279448" y="258009"/>
            <a:ext cx="7511707" cy="4307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Пятая часть корпоративных автомобилей - китайские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593261" y="1537115"/>
            <a:ext cx="3766609" cy="2539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5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smtClean="0">
                <a:latin typeface="Arial" panose="020B0604020202020204" pitchFamily="34" charset="0"/>
              </a:rPr>
              <a:t>ТОП </a:t>
            </a:r>
            <a:r>
              <a:rPr lang="ru-RU" b="1" dirty="0">
                <a:latin typeface="Arial" panose="020B0604020202020204" pitchFamily="34" charset="0"/>
              </a:rPr>
              <a:t>20 моделей в корпоративных продажах, тыс. шт. 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F401CA4A-DFE1-4DD2-9CDD-DB23ACAD0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89841"/>
              </p:ext>
            </p:extLst>
          </p:nvPr>
        </p:nvGraphicFramePr>
        <p:xfrm>
          <a:off x="5829300" y="1787297"/>
          <a:ext cx="5961855" cy="45272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9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8221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Кол-во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Доля 2021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Кол-во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+mj-lt"/>
                        </a:rPr>
                        <a:t>Доля</a:t>
                      </a:r>
                      <a:r>
                        <a:rPr lang="ru-RU" sz="1100" baseline="0" dirty="0">
                          <a:latin typeface="+mj-lt"/>
                        </a:rPr>
                        <a:t> 2022</a:t>
                      </a:r>
                      <a:endParaRPr lang="ru-RU" sz="11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Динамика 2022/2021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latin typeface="+mj-lt"/>
                        </a:rPr>
                        <a:t>Динамика доли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Россия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56,1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22,3%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45,4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28,4%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-19,0%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6,0%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Китай</a:t>
                      </a:r>
                    </a:p>
                  </a:txBody>
                  <a:tcPr marL="857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31,5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19,7%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362,2%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17,0%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Корея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19,4%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17,1%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-44,0%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-2,4%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Германия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56,3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22,4%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18,9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11,8%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-66,4%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-10,6%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Япония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37,9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15,1%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16,7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10,4%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-56,0%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-4,7%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Франция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20,3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8,1%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11,4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7,1%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-43,9%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Чехия</a:t>
                      </a:r>
                    </a:p>
                  </a:txBody>
                  <a:tcPr marL="857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16,5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6,6%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6,0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-63,7%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-2,8%</a:t>
                      </a:r>
                    </a:p>
                  </a:txBody>
                  <a:tcPr marL="9525" marR="9525" marT="9525" marB="0"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Другие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3,4%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1,8%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-65,9%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-1,6%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6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</a:txBody>
                  <a:tcPr marL="857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251,2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100,0%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-36,3%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BFDD5E-0AE0-44EB-BF9C-DE084B75806C}"/>
              </a:ext>
            </a:extLst>
          </p:cNvPr>
          <p:cNvSpPr/>
          <p:nvPr/>
        </p:nvSpPr>
        <p:spPr>
          <a:xfrm>
            <a:off x="5829300" y="1535685"/>
            <a:ext cx="606528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05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Рынок новых корпоративных автомобилей по стране происхождения брэнда, тыс. шт.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93261" y="706118"/>
            <a:ext cx="1070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Согласно </a:t>
            </a:r>
            <a:r>
              <a:rPr lang="ru-RU" sz="1200"/>
              <a:t>данным </a:t>
            </a:r>
            <a:r>
              <a:rPr lang="ru-RU" sz="1200" smtClean="0"/>
              <a:t>НАПИ,</a:t>
            </a:r>
            <a:r>
              <a:rPr lang="en-US" sz="1200" smtClean="0"/>
              <a:t> </a:t>
            </a:r>
            <a:r>
              <a:rPr lang="ru-RU" sz="1200" dirty="0"/>
              <a:t>продажи новых </a:t>
            </a:r>
            <a:r>
              <a:rPr lang="ru-RU" sz="1200" dirty="0">
                <a:hlinkClick r:id="rId4"/>
              </a:rPr>
              <a:t>корпоративных легковых автомобилей </a:t>
            </a:r>
            <a:r>
              <a:rPr lang="ru-RU" sz="1200" dirty="0"/>
              <a:t>по итогам прошлого года сократились на 36,3%. На долю корпоративных клиентов пришлось 24,5% рынка легковых автомобилей. В 2021 году доля корпоративных клиентов составила 17,9% рынка.  Продажи китайских автомобилей корпоративным клиентам в прошлом году взлетели на 362,2%. Почти 20%  корпоративных автомобилей по итогам 2022 года – китайские. Впервые в ТОП-20 лидеров корпоративного рынка вошло 6 китайских моделей. В рейтинг ТОП-20 лидеров по итогам 2021 года не попала ни одна китайская модель.</a:t>
            </a:r>
          </a:p>
        </p:txBody>
      </p:sp>
    </p:spTree>
    <p:extLst>
      <p:ext uri="{BB962C8B-B14F-4D97-AF65-F5344CB8AC3E}">
        <p14:creationId xmlns:p14="http://schemas.microsoft.com/office/powerpoint/2010/main" val="3384242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372</Words>
  <Application>Microsoft Office PowerPoint</Application>
  <PresentationFormat>Широкоэкранный</PresentationFormat>
  <Paragraphs>149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27</cp:revision>
  <cp:lastPrinted>2023-02-08T09:05:13Z</cp:lastPrinted>
  <dcterms:created xsi:type="dcterms:W3CDTF">2022-08-09T12:55:45Z</dcterms:created>
  <dcterms:modified xsi:type="dcterms:W3CDTF">2023-02-08T10:25:44Z</dcterms:modified>
</cp:coreProperties>
</file>