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0" d="100"/>
          <a:sy n="100" d="100"/>
        </p:scale>
        <p:origin x="245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napinfo.ru/services/avtomobilnaya-statistika/avtomobilnaya-statistika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179505"/>
              </p:ext>
            </p:extLst>
          </p:nvPr>
        </p:nvGraphicFramePr>
        <p:xfrm>
          <a:off x="1617944" y="4302276"/>
          <a:ext cx="7211730" cy="2295514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27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1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79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26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51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51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06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218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Модель</a:t>
                      </a:r>
                      <a:endParaRPr lang="ru-RU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94" marR="8794" marT="879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Кол-во, тыс. шт.,</a:t>
                      </a:r>
                      <a:r>
                        <a:rPr lang="ru-RU" sz="900" u="none" strike="noStrike" kern="1200" dirty="0">
                          <a:effectLst/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kern="1200" dirty="0">
                          <a:effectLst/>
                          <a:latin typeface="+mn-lt"/>
                        </a:rPr>
                        <a:t>янв.-окт. 2022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794" marR="8794" marT="879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Кол-во, тыс. шт.,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kern="1200" dirty="0">
                          <a:effectLst/>
                          <a:latin typeface="+mn-lt"/>
                        </a:rPr>
                        <a:t> янв.-окт. 2023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794" marR="8794" marT="879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Динамика</a:t>
                      </a:r>
                      <a:endParaRPr lang="ru-RU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94" marR="8794" marT="879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Доля,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янв.-окт. 2022</a:t>
                      </a:r>
                    </a:p>
                  </a:txBody>
                  <a:tcPr marL="8794" marR="8794" marT="879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Доля,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янв.-окт. 2023</a:t>
                      </a:r>
                    </a:p>
                  </a:txBody>
                  <a:tcPr marL="8794" marR="8794" marT="879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Динамика</a:t>
                      </a:r>
                      <a:br>
                        <a:rPr lang="ru-RU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доли</a:t>
                      </a:r>
                    </a:p>
                  </a:txBody>
                  <a:tcPr marL="8794" marR="8794" marT="879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PAZ 3205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26,7%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23,8%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-2,9%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PAZ 3204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-1,6%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PAZ 4234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-5,4%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-1,6%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NEFAZ 5299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-0,8%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MAZ 203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590,6%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HYUNDAI COUNTY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-0,1%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PAZ 3203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49,8%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LOTOS 206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37,3%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LIAZ 5292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-19,8%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-1,1%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ATAMAN A092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141,8%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ТОП-10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67,7%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64,0%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-3,7%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Другие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32,3%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36,0%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Всего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11,89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14,06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18,3%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731223"/>
              </p:ext>
            </p:extLst>
          </p:nvPr>
        </p:nvGraphicFramePr>
        <p:xfrm>
          <a:off x="1617944" y="1781582"/>
          <a:ext cx="7211730" cy="2286720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13548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3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4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37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22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22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72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218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+mn-lt"/>
                        </a:rPr>
                        <a:t>Модель</a:t>
                      </a:r>
                      <a:endParaRPr lang="ru-RU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Кол-во, тыс. шт.,</a:t>
                      </a:r>
                      <a:r>
                        <a:rPr lang="ru-RU" sz="900" u="none" strike="noStrike" kern="1200" dirty="0">
                          <a:effectLst/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kern="1200" dirty="0">
                          <a:effectLst/>
                          <a:latin typeface="+mn-lt"/>
                        </a:rPr>
                        <a:t>янв.-окт. 2022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dirty="0">
                          <a:effectLst/>
                          <a:latin typeface="+mn-lt"/>
                        </a:rPr>
                        <a:t>Кол-во, тыс. шт.,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kern="1200" dirty="0">
                          <a:effectLst/>
                          <a:latin typeface="+mn-lt"/>
                        </a:rPr>
                        <a:t> янв.-окт. 2023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+mn-lt"/>
                        </a:rPr>
                        <a:t>Динамика</a:t>
                      </a:r>
                      <a:endParaRPr lang="ru-RU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Доля,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янв.-окт. 2022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Доля,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янв.-окт. 2023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Динамика</a:t>
                      </a:r>
                      <a:br>
                        <a:rPr lang="ru-RU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доли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PAZ 3204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1,29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1,92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48,9%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13,5%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14,9%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1,4%</a:t>
                      </a:r>
                    </a:p>
                  </a:txBody>
                  <a:tcPr marL="7200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PAZ 3205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1,79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1,73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-3,7%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18,8%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13,4%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-5,4%</a:t>
                      </a:r>
                    </a:p>
                  </a:txBody>
                  <a:tcPr marL="7200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NEFAZ 5299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1,20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1,11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-7,4%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12,6%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8,6%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-3,9%</a:t>
                      </a:r>
                    </a:p>
                  </a:txBody>
                  <a:tcPr marL="7200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PAZ 4234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0,66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1,07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60,8%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6,9%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8,3%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1,3%</a:t>
                      </a:r>
                    </a:p>
                  </a:txBody>
                  <a:tcPr marL="7200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LIAZ 5292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0,51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0,86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68,9%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5,3%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6,7%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1,3%</a:t>
                      </a:r>
                    </a:p>
                  </a:txBody>
                  <a:tcPr marL="7200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YUTONG ZK6122H9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0,40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0,65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61,4%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4,2%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5,0%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0,8%</a:t>
                      </a:r>
                    </a:p>
                  </a:txBody>
                  <a:tcPr marL="7200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LIAZ 4292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0,14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0,60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322,4%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1,5%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4,7%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3,2%</a:t>
                      </a:r>
                    </a:p>
                  </a:txBody>
                  <a:tcPr marL="7200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VOLGABUS 4298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0,30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0,54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79,9%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3,1%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4,2%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1,0%</a:t>
                      </a:r>
                    </a:p>
                  </a:txBody>
                  <a:tcPr marL="72000" marR="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MAZ 206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0,46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0,41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-10,6%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4,8%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3,2%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-1,6%</a:t>
                      </a:r>
                    </a:p>
                  </a:txBody>
                  <a:tcPr marL="7200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VOLGABUS 5270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0,56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0,39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-30,7%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5,8%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3,0%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-2,8%</a:t>
                      </a:r>
                    </a:p>
                  </a:txBody>
                  <a:tcPr marL="72000" marR="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ТОП-10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7,32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9,27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26,7%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76,5%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71,9%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-4,6%</a:t>
                      </a:r>
                    </a:p>
                  </a:txBody>
                  <a:tcPr marL="72000" marR="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Другие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2,25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3,63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61,6%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23,5%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28,1%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4,6%</a:t>
                      </a:r>
                    </a:p>
                  </a:txBody>
                  <a:tcPr marL="72000" marR="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Всего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9,56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12,90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34,9%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72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72000" marR="0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04006" y="733821"/>
            <a:ext cx="7578154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050">
                <a:cs typeface="Arial" panose="020B0604020202020204" pitchFamily="34" charset="0"/>
              </a:rPr>
              <a:t>По данным маркетингового агентства НАПИ, продажи новых автобусов за 10 месяцев 2023 г. выросли на 34,9%. В ТОП-10 лидеров по моделям вошла одна китайская модель - </a:t>
            </a:r>
            <a:r>
              <a:rPr lang="en-US" sz="1050">
                <a:cs typeface="Arial" panose="020B0604020202020204" pitchFamily="34" charset="0"/>
              </a:rPr>
              <a:t>YUTONG ZK6122H9</a:t>
            </a:r>
            <a:r>
              <a:rPr lang="ru-RU" sz="1050">
                <a:cs typeface="Arial" panose="020B0604020202020204" pitchFamily="34" charset="0"/>
              </a:rPr>
              <a:t>, которая заняла 5 % рынка.  ТакжевВ  десятку лидеров вошел белорусский </a:t>
            </a:r>
            <a:r>
              <a:rPr lang="en-US" sz="1050">
                <a:cs typeface="Arial" panose="020B0604020202020204" pitchFamily="34" charset="0"/>
              </a:rPr>
              <a:t>MAZ 206</a:t>
            </a:r>
            <a:r>
              <a:rPr lang="ru-RU" sz="1050">
                <a:cs typeface="Arial" panose="020B0604020202020204" pitchFamily="34" charset="0"/>
              </a:rPr>
              <a:t> с долей 3,2%, остальные позиции в рейтинги заняли российские автобусы.</a:t>
            </a:r>
            <a:endParaRPr lang="en-US" sz="1050">
              <a:cs typeface="Arial" panose="020B0604020202020204" pitchFamily="34" charset="0"/>
            </a:endParaRPr>
          </a:p>
          <a:p>
            <a:pPr algn="just"/>
            <a:r>
              <a:rPr lang="ru-RU" sz="1050">
                <a:cs typeface="Arial" panose="020B0604020202020204" pitchFamily="34" charset="0"/>
                <a:hlinkClick r:id="rId2"/>
              </a:rPr>
              <a:t>Продажи подержанных автобусов </a:t>
            </a:r>
            <a:r>
              <a:rPr lang="ru-RU" sz="1050">
                <a:cs typeface="Arial" panose="020B0604020202020204" pitchFamily="34" charset="0"/>
              </a:rPr>
              <a:t>за 10 месяцев текущего года выросли на 18,3%. Первые три места на рынке подержанной техники заняли  автобусы </a:t>
            </a:r>
            <a:r>
              <a:rPr lang="en-US" sz="1050">
                <a:solidFill>
                  <a:srgbClr val="000000"/>
                </a:solidFill>
                <a:cs typeface="Arial" panose="020B0604020202020204" pitchFamily="34" charset="0"/>
              </a:rPr>
              <a:t>PAZ</a:t>
            </a:r>
            <a:r>
              <a:rPr lang="ru-RU" sz="1050">
                <a:solidFill>
                  <a:srgbClr val="000000"/>
                </a:solidFill>
                <a:cs typeface="Arial" panose="020B0604020202020204" pitchFamily="34" charset="0"/>
              </a:rPr>
              <a:t>.</a:t>
            </a:r>
            <a:endParaRPr lang="ru-RU" sz="1050" dirty="0"/>
          </a:p>
        </p:txBody>
      </p:sp>
      <p:sp>
        <p:nvSpPr>
          <p:cNvPr id="5" name="TextBox 4"/>
          <p:cNvSpPr txBox="1"/>
          <p:nvPr/>
        </p:nvSpPr>
        <p:spPr>
          <a:xfrm>
            <a:off x="2565175" y="308809"/>
            <a:ext cx="6416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Пять процентов рынка автобусов заняла одна китайская модель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7944" y="4035150"/>
            <a:ext cx="72117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/>
              <a:t>ТОП-10 моделей поддержанных автобусов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7944" y="1523075"/>
            <a:ext cx="721173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/>
              <a:t>ТОП-10 моделей новых автобусов</a:t>
            </a:r>
          </a:p>
        </p:txBody>
      </p:sp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504</Words>
  <Application>Microsoft Office PowerPoint</Application>
  <PresentationFormat>Экран (4:3)</PresentationFormat>
  <Paragraphs>209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20</cp:revision>
  <dcterms:created xsi:type="dcterms:W3CDTF">2022-08-09T13:01:09Z</dcterms:created>
  <dcterms:modified xsi:type="dcterms:W3CDTF">2023-11-17T08:46:18Z</dcterms:modified>
</cp:coreProperties>
</file>